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48" r:id="rId1"/>
  </p:sldMasterIdLst>
  <p:notesMasterIdLst>
    <p:notesMasterId r:id="rId10"/>
  </p:notesMasterIdLst>
  <p:handoutMasterIdLst>
    <p:handoutMasterId r:id="rId11"/>
  </p:handoutMasterIdLst>
  <p:sldIdLst>
    <p:sldId id="1965" r:id="rId2"/>
    <p:sldId id="2313" r:id="rId3"/>
    <p:sldId id="2314" r:id="rId4"/>
    <p:sldId id="2315" r:id="rId5"/>
    <p:sldId id="2207" r:id="rId6"/>
    <p:sldId id="2349" r:id="rId7"/>
    <p:sldId id="2350" r:id="rId8"/>
    <p:sldId id="331" r:id="rId9"/>
  </p:sldIdLst>
  <p:sldSz cx="12192000" cy="6858000"/>
  <p:notesSz cx="10233025" cy="70993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0D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21" autoAdjust="0"/>
    <p:restoredTop sz="94624" autoAdjust="0"/>
  </p:normalViewPr>
  <p:slideViewPr>
    <p:cSldViewPr>
      <p:cViewPr varScale="1">
        <p:scale>
          <a:sx n="77" d="100"/>
          <a:sy n="77" d="100"/>
        </p:scale>
        <p:origin x="778" y="62"/>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434650" cy="354349"/>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796684" y="0"/>
            <a:ext cx="4434650" cy="354349"/>
          </a:xfrm>
          <a:prstGeom prst="rect">
            <a:avLst/>
          </a:prstGeom>
        </p:spPr>
        <p:txBody>
          <a:bodyPr vert="horz" lIns="91440" tIns="45720" rIns="91440" bIns="45720" rtlCol="0"/>
          <a:lstStyle>
            <a:lvl1pPr algn="r">
              <a:defRPr sz="1200"/>
            </a:lvl1pPr>
          </a:lstStyle>
          <a:p>
            <a:fld id="{E4B18A1D-7CBC-4547-88FD-8379C07CDBBF}" type="datetimeFigureOut">
              <a:rPr lang="en-US" smtClean="0"/>
              <a:pPr/>
              <a:t>3/25/2023</a:t>
            </a:fld>
            <a:endParaRPr lang="en-US"/>
          </a:p>
        </p:txBody>
      </p:sp>
      <p:sp>
        <p:nvSpPr>
          <p:cNvPr id="4" name="Footer Placeholder 3"/>
          <p:cNvSpPr>
            <a:spLocks noGrp="1"/>
          </p:cNvSpPr>
          <p:nvPr>
            <p:ph type="ftr" sz="quarter" idx="2"/>
          </p:nvPr>
        </p:nvSpPr>
        <p:spPr>
          <a:xfrm>
            <a:off x="0" y="6743411"/>
            <a:ext cx="4434650" cy="354349"/>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796684" y="6743411"/>
            <a:ext cx="4434650" cy="354349"/>
          </a:xfrm>
          <a:prstGeom prst="rect">
            <a:avLst/>
          </a:prstGeom>
        </p:spPr>
        <p:txBody>
          <a:bodyPr vert="horz" lIns="91440" tIns="45720" rIns="91440" bIns="45720" rtlCol="0" anchor="b"/>
          <a:lstStyle>
            <a:lvl1pPr algn="r">
              <a:defRPr sz="1200"/>
            </a:lvl1pPr>
          </a:lstStyle>
          <a:p>
            <a:fld id="{086B1602-4CA8-4AF2-9F09-B3C82543A0C4}" type="slidenum">
              <a:rPr lang="en-US" smtClean="0"/>
              <a:pPr/>
              <a:t>‹#›</a:t>
            </a:fld>
            <a:endParaRPr lang="en-US"/>
          </a:p>
        </p:txBody>
      </p:sp>
    </p:spTree>
    <p:extLst>
      <p:ext uri="{BB962C8B-B14F-4D97-AF65-F5344CB8AC3E}">
        <p14:creationId xmlns:p14="http://schemas.microsoft.com/office/powerpoint/2010/main" val="110890853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80911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p:txBody>
          <a:bodyPr>
            <a:normAutofit fontScale="25000" lnSpcReduction="20000"/>
          </a:bodyPr>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otes Placeholder"/>
          <p:cNvSpPr>
            <a:spLocks noGrp="1"/>
          </p:cNvSpPr>
          <p:nvPr>
            <p:ph type="body" idx="1"/>
          </p:nvPr>
        </p:nvSpPr>
        <p:spPr>
          <a:xfrm>
            <a:off x="1023303" y="3372168"/>
            <a:ext cx="8186420" cy="3194685"/>
          </a:xfrm>
          <a:prstGeom prst="rect">
            <a:avLst/>
          </a:prstGeom>
        </p:spPr>
        <p:txBody>
          <a:bodyPr>
            <a:normAutofit/>
          </a:bodyPr>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79"/>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399"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3/25/2023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ED1A3A"/>
                </a:solidFill>
                <a:latin typeface="Trebuchet MS"/>
                <a:cs typeface="Trebuchet MS"/>
              </a:defRPr>
            </a:lvl1pPr>
          </a:lstStyle>
          <a:p>
            <a:endParaRPr/>
          </a:p>
        </p:txBody>
      </p:sp>
      <p:sp>
        <p:nvSpPr>
          <p:cNvPr id="3" name="Holder 3"/>
          <p:cNvSpPr>
            <a:spLocks noGrp="1"/>
          </p:cNvSpPr>
          <p:nvPr>
            <p:ph type="body" idx="1"/>
          </p:nvPr>
        </p:nvSpPr>
        <p:spPr/>
        <p:txBody>
          <a:bodyPr lIns="0" tIns="0" rIns="0" bIns="0"/>
          <a:lstStyle>
            <a:lvl1pPr>
              <a:defRPr sz="1800" b="0" i="0">
                <a:solidFill>
                  <a:srgbClr val="78685F"/>
                </a:solidFill>
                <a:latin typeface="Trebuchet MS"/>
                <a:cs typeface="Trebuchet MS"/>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3/25/2023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ED1A3A"/>
                </a:solidFill>
                <a:latin typeface="Trebuchet MS"/>
                <a:cs typeface="Trebuchet MS"/>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79"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3/25/2023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12186147" cy="6085203"/>
          </a:xfrm>
          <a:prstGeom prst="rect">
            <a:avLst/>
          </a:prstGeom>
          <a:blipFill>
            <a:blip r:embed="rId2" cstate="print"/>
            <a:stretch>
              <a:fillRect/>
            </a:stretch>
          </a:blip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2800" b="1" i="0">
                <a:solidFill>
                  <a:srgbClr val="ED1A3A"/>
                </a:solidFill>
                <a:latin typeface="Trebuchet MS"/>
                <a:cs typeface="Trebuchet M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3/25/2023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6"/>
            <a:ext cx="12186269" cy="6053449"/>
          </a:xfrm>
          <a:prstGeom prst="rect">
            <a:avLst/>
          </a:prstGeom>
          <a:blipFill>
            <a:blip r:embed="rId2" cstate="print"/>
            <a:stretch>
              <a:fillRect/>
            </a:stretch>
          </a:blipFill>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3/25/2023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68300" y="696079"/>
            <a:ext cx="11455399" cy="355600"/>
          </a:xfrm>
          <a:prstGeom prst="rect">
            <a:avLst/>
          </a:prstGeom>
        </p:spPr>
        <p:txBody>
          <a:bodyPr wrap="square" lIns="0" tIns="0" rIns="0" bIns="0">
            <a:spAutoFit/>
          </a:bodyPr>
          <a:lstStyle>
            <a:lvl1pPr>
              <a:defRPr sz="2800" b="1" i="0">
                <a:solidFill>
                  <a:srgbClr val="ED1A3A"/>
                </a:solidFill>
                <a:latin typeface="Trebuchet MS"/>
                <a:cs typeface="Trebuchet MS"/>
              </a:defRPr>
            </a:lvl1pPr>
          </a:lstStyle>
          <a:p>
            <a:endParaRPr/>
          </a:p>
        </p:txBody>
      </p:sp>
      <p:sp>
        <p:nvSpPr>
          <p:cNvPr id="3" name="Holder 3"/>
          <p:cNvSpPr>
            <a:spLocks noGrp="1"/>
          </p:cNvSpPr>
          <p:nvPr>
            <p:ph type="body" idx="1"/>
          </p:nvPr>
        </p:nvSpPr>
        <p:spPr>
          <a:xfrm>
            <a:off x="369824" y="1352727"/>
            <a:ext cx="11452351" cy="2891154"/>
          </a:xfrm>
          <a:prstGeom prst="rect">
            <a:avLst/>
          </a:prstGeom>
        </p:spPr>
        <p:txBody>
          <a:bodyPr wrap="square" lIns="0" tIns="0" rIns="0" bIns="0">
            <a:spAutoFit/>
          </a:bodyPr>
          <a:lstStyle>
            <a:lvl1pPr>
              <a:defRPr sz="1800" b="0" i="0">
                <a:solidFill>
                  <a:srgbClr val="78685F"/>
                </a:solidFill>
                <a:latin typeface="Trebuchet MS"/>
                <a:cs typeface="Trebuchet MS"/>
              </a:defRPr>
            </a:lvl1pPr>
          </a:lstStyle>
          <a:p>
            <a:endParaRPr/>
          </a:p>
        </p:txBody>
      </p:sp>
      <p:sp>
        <p:nvSpPr>
          <p:cNvPr id="4" name="Holder 4"/>
          <p:cNvSpPr>
            <a:spLocks noGrp="1"/>
          </p:cNvSpPr>
          <p:nvPr>
            <p:ph type="ftr" sz="quarter" idx="5"/>
          </p:nvPr>
        </p:nvSpPr>
        <p:spPr>
          <a:xfrm>
            <a:off x="4145280" y="6377940"/>
            <a:ext cx="3901439"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3/25/2023</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hyperlink" Target="mailto:vivek.jalan@taxconnect.co.in"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risgst.com/effective-1st-april-2019-reset-the-invoice-number-series-gst-advisory/" TargetMode="External"/><Relationship Id="rId2" Type="http://schemas.openxmlformats.org/officeDocument/2006/relationships/image" Target="../media/image6.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hyperlink" Target="https://www.gst.gov.in/newsandupdates/read/263"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7.png"/><Relationship Id="rId7"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4.xml"/><Relationship Id="rId6" Type="http://schemas.openxmlformats.org/officeDocument/2006/relationships/image" Target="../media/image8.png"/><Relationship Id="rId5" Type="http://schemas.openxmlformats.org/officeDocument/2006/relationships/hyperlink" Target="mailto:Vivek.jalan@taxconnect.co.in" TargetMode="External"/><Relationship Id="rId4" Type="http://schemas.openxmlformats.org/officeDocument/2006/relationships/hyperlink" Target="mailto:E-mail-tb.chatterjee@dic.co.in"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381000" y="685800"/>
            <a:ext cx="11065513" cy="5793739"/>
          </a:xfrm>
          <a:prstGeom prst="rect">
            <a:avLst/>
          </a:prstGeom>
          <a:blipFill>
            <a:blip r:embed="rId3" cstate="print"/>
            <a:stretch>
              <a:fillRect/>
            </a:stretch>
          </a:blipFill>
        </p:spPr>
        <p:txBody>
          <a:bodyPr wrap="square" lIns="0" tIns="0" rIns="0" bIns="0" rtlCol="0"/>
          <a:lstStyle/>
          <a:p>
            <a:endParaRPr dirty="0"/>
          </a:p>
        </p:txBody>
      </p:sp>
      <p:sp>
        <p:nvSpPr>
          <p:cNvPr id="3" name="object 3"/>
          <p:cNvSpPr txBox="1"/>
          <p:nvPr/>
        </p:nvSpPr>
        <p:spPr>
          <a:xfrm>
            <a:off x="840684" y="1164386"/>
            <a:ext cx="5638800" cy="1384995"/>
          </a:xfrm>
          <a:prstGeom prst="rect">
            <a:avLst/>
          </a:prstGeom>
        </p:spPr>
        <p:txBody>
          <a:bodyPr vert="horz" wrap="square" lIns="0" tIns="0" rIns="0" bIns="0" rtlCol="0">
            <a:spAutoFit/>
          </a:bodyPr>
          <a:lstStyle/>
          <a:p>
            <a:pPr algn="ctr"/>
            <a:r>
              <a:rPr lang="en-US" sz="3000" b="1" dirty="0">
                <a:solidFill>
                  <a:schemeClr val="tx2"/>
                </a:solidFill>
                <a:latin typeface="Verdana" panose="020B0604030504040204" pitchFamily="34" charset="0"/>
                <a:ea typeface="Verdana" panose="020B0604030504040204" pitchFamily="34" charset="0"/>
              </a:rPr>
              <a:t>Year End Activities under GST with special focus on Stock in Transit</a:t>
            </a:r>
          </a:p>
        </p:txBody>
      </p:sp>
      <p:sp>
        <p:nvSpPr>
          <p:cNvPr id="4" name="object 4"/>
          <p:cNvSpPr txBox="1"/>
          <p:nvPr/>
        </p:nvSpPr>
        <p:spPr>
          <a:xfrm>
            <a:off x="549912" y="3107843"/>
            <a:ext cx="8090535" cy="2858283"/>
          </a:xfrm>
          <a:prstGeom prst="rect">
            <a:avLst/>
          </a:prstGeom>
        </p:spPr>
        <p:txBody>
          <a:bodyPr vert="horz" wrap="square" lIns="0" tIns="0" rIns="0" bIns="0" rtlCol="0">
            <a:spAutoFit/>
          </a:bodyPr>
          <a:lstStyle/>
          <a:p>
            <a:pPr marL="12700">
              <a:lnSpc>
                <a:spcPts val="2470"/>
              </a:lnSpc>
            </a:pPr>
            <a:endParaRPr lang="en-US" sz="3000" b="1" spc="-20" dirty="0">
              <a:solidFill>
                <a:schemeClr val="accent2">
                  <a:lumMod val="75000"/>
                </a:schemeClr>
              </a:solidFill>
              <a:latin typeface="Book Antiqua" pitchFamily="18" charset="0"/>
              <a:cs typeface="Trebuchet MS"/>
            </a:endParaRPr>
          </a:p>
          <a:p>
            <a:pPr marL="12700">
              <a:lnSpc>
                <a:spcPts val="2470"/>
              </a:lnSpc>
            </a:pPr>
            <a:endParaRPr lang="en-US" sz="3000" b="1" spc="-20" dirty="0">
              <a:solidFill>
                <a:schemeClr val="accent2">
                  <a:lumMod val="75000"/>
                </a:schemeClr>
              </a:solidFill>
              <a:latin typeface="Book Antiqua" pitchFamily="18" charset="0"/>
              <a:cs typeface="Trebuchet MS"/>
            </a:endParaRPr>
          </a:p>
          <a:p>
            <a:pPr marL="12700">
              <a:lnSpc>
                <a:spcPts val="2470"/>
              </a:lnSpc>
            </a:pPr>
            <a:r>
              <a:rPr lang="en-US" sz="3000" b="1" spc="-20" dirty="0" err="1">
                <a:solidFill>
                  <a:schemeClr val="accent2">
                    <a:lumMod val="75000"/>
                  </a:schemeClr>
                </a:solidFill>
                <a:latin typeface="Book Antiqua" pitchFamily="18" charset="0"/>
                <a:cs typeface="Trebuchet MS"/>
              </a:rPr>
              <a:t>Vivek</a:t>
            </a:r>
            <a:r>
              <a:rPr lang="en-US" sz="3000" b="1" spc="-20" dirty="0">
                <a:solidFill>
                  <a:schemeClr val="accent2">
                    <a:lumMod val="75000"/>
                  </a:schemeClr>
                </a:solidFill>
                <a:latin typeface="Book Antiqua" pitchFamily="18" charset="0"/>
                <a:cs typeface="Trebuchet MS"/>
              </a:rPr>
              <a:t> </a:t>
            </a:r>
            <a:r>
              <a:rPr lang="en-US" sz="3000" b="1" spc="-20" dirty="0" err="1">
                <a:solidFill>
                  <a:schemeClr val="accent2">
                    <a:lumMod val="75000"/>
                  </a:schemeClr>
                </a:solidFill>
                <a:latin typeface="Book Antiqua" pitchFamily="18" charset="0"/>
                <a:cs typeface="Trebuchet MS"/>
              </a:rPr>
              <a:t>Jalan</a:t>
            </a:r>
            <a:endParaRPr lang="en-US" sz="3000" b="1" spc="-20" dirty="0">
              <a:solidFill>
                <a:schemeClr val="accent2">
                  <a:lumMod val="75000"/>
                </a:schemeClr>
              </a:solidFill>
              <a:latin typeface="Book Antiqua" pitchFamily="18" charset="0"/>
              <a:cs typeface="Trebuchet MS"/>
            </a:endParaRPr>
          </a:p>
          <a:p>
            <a:pPr marL="12700">
              <a:lnSpc>
                <a:spcPts val="2470"/>
              </a:lnSpc>
            </a:pPr>
            <a:r>
              <a:rPr lang="en-US" sz="1600" b="1" spc="-20" dirty="0">
                <a:solidFill>
                  <a:schemeClr val="accent2">
                    <a:lumMod val="75000"/>
                  </a:schemeClr>
                </a:solidFill>
                <a:latin typeface="Trebuchet MS"/>
                <a:cs typeface="Trebuchet MS"/>
              </a:rPr>
              <a:t>[FCA, LL.M (Constitutional Law), LL.B, </a:t>
            </a:r>
            <a:r>
              <a:rPr lang="en-US" sz="1600" b="1" spc="-20" dirty="0" err="1">
                <a:solidFill>
                  <a:schemeClr val="accent2">
                    <a:lumMod val="75000"/>
                  </a:schemeClr>
                </a:solidFill>
                <a:latin typeface="Trebuchet MS"/>
                <a:cs typeface="Trebuchet MS"/>
              </a:rPr>
              <a:t>B.Com</a:t>
            </a:r>
            <a:r>
              <a:rPr lang="en-US" sz="1600" b="1" spc="-20" dirty="0">
                <a:solidFill>
                  <a:schemeClr val="accent2">
                    <a:lumMod val="75000"/>
                  </a:schemeClr>
                </a:solidFill>
                <a:latin typeface="Trebuchet MS"/>
                <a:cs typeface="Trebuchet MS"/>
              </a:rPr>
              <a:t> (H)]</a:t>
            </a:r>
          </a:p>
          <a:p>
            <a:pPr marL="12700">
              <a:lnSpc>
                <a:spcPts val="2470"/>
              </a:lnSpc>
            </a:pPr>
            <a:endParaRPr lang="en-US" sz="1050" b="1" spc="-20" dirty="0">
              <a:solidFill>
                <a:schemeClr val="accent2">
                  <a:lumMod val="75000"/>
                </a:schemeClr>
              </a:solidFill>
              <a:latin typeface="Trebuchet MS"/>
              <a:cs typeface="Trebuchet MS"/>
            </a:endParaRPr>
          </a:p>
          <a:p>
            <a:pPr marL="12700">
              <a:lnSpc>
                <a:spcPts val="2470"/>
              </a:lnSpc>
            </a:pPr>
            <a:r>
              <a:rPr lang="en-US" b="1" spc="-20" dirty="0">
                <a:solidFill>
                  <a:schemeClr val="accent2">
                    <a:lumMod val="75000"/>
                  </a:schemeClr>
                </a:solidFill>
                <a:latin typeface="Trebuchet MS"/>
                <a:cs typeface="Trebuchet MS"/>
              </a:rPr>
              <a:t>E-Mail – </a:t>
            </a:r>
            <a:r>
              <a:rPr lang="en-US" dirty="0">
                <a:solidFill>
                  <a:schemeClr val="accent2">
                    <a:lumMod val="75000"/>
                  </a:schemeClr>
                </a:solidFill>
                <a:latin typeface="Trebuchet MS"/>
                <a:cs typeface="Trebuchet MS"/>
                <a:hlinkClick r:id="rId4"/>
              </a:rPr>
              <a:t>vivek.jalan@taxconnect.co.in</a:t>
            </a:r>
            <a:r>
              <a:rPr lang="en-US" dirty="0">
                <a:solidFill>
                  <a:schemeClr val="accent2">
                    <a:lumMod val="75000"/>
                  </a:schemeClr>
                </a:solidFill>
                <a:latin typeface="Trebuchet MS"/>
                <a:cs typeface="Trebuchet MS"/>
              </a:rPr>
              <a:t> </a:t>
            </a:r>
          </a:p>
          <a:p>
            <a:pPr marL="12700">
              <a:lnSpc>
                <a:spcPts val="2470"/>
              </a:lnSpc>
            </a:pPr>
            <a:r>
              <a:rPr lang="en-US" dirty="0">
                <a:solidFill>
                  <a:schemeClr val="accent2">
                    <a:lumMod val="75000"/>
                  </a:schemeClr>
                </a:solidFill>
                <a:latin typeface="Trebuchet MS"/>
                <a:cs typeface="Trebuchet MS"/>
              </a:rPr>
              <a:t>Call - +91 98315 94980 </a:t>
            </a:r>
          </a:p>
          <a:p>
            <a:pPr marL="12700">
              <a:lnSpc>
                <a:spcPts val="2470"/>
              </a:lnSpc>
            </a:pPr>
            <a:endParaRPr lang="en-US" dirty="0">
              <a:solidFill>
                <a:schemeClr val="accent2">
                  <a:lumMod val="75000"/>
                </a:schemeClr>
              </a:solidFill>
              <a:latin typeface="Trebuchet MS"/>
              <a:cs typeface="Trebuchet MS"/>
            </a:endParaRPr>
          </a:p>
          <a:p>
            <a:pPr marL="12700">
              <a:lnSpc>
                <a:spcPts val="2470"/>
              </a:lnSpc>
            </a:pPr>
            <a:r>
              <a:rPr lang="en-IN" b="1" dirty="0">
                <a:solidFill>
                  <a:schemeClr val="tx2"/>
                </a:solidFill>
                <a:latin typeface="Trebuchet MS"/>
                <a:cs typeface="Trebuchet MS"/>
              </a:rPr>
              <a:t>      [ MUMBAI	BANGALORE        KOLKATA        DELHI]	</a:t>
            </a:r>
            <a:endParaRPr b="1" dirty="0">
              <a:solidFill>
                <a:schemeClr val="tx2"/>
              </a:solidFill>
              <a:latin typeface="Trebuchet MS"/>
              <a:cs typeface="Trebuchet MS"/>
            </a:endParaRPr>
          </a:p>
        </p:txBody>
      </p:sp>
      <p:sp>
        <p:nvSpPr>
          <p:cNvPr id="98315" name="Rectangle 11"/>
          <p:cNvSpPr>
            <a:spLocks noChangeArrowheads="1"/>
          </p:cNvSpPr>
          <p:nvPr/>
        </p:nvSpPr>
        <p:spPr bwMode="auto">
          <a:xfrm>
            <a:off x="0" y="0"/>
            <a:ext cx="12192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98316" name="Rectangle 12"/>
          <p:cNvSpPr>
            <a:spLocks noChangeArrowheads="1"/>
          </p:cNvSpPr>
          <p:nvPr/>
        </p:nvSpPr>
        <p:spPr bwMode="auto">
          <a:xfrm>
            <a:off x="0" y="895350"/>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98317" name="Rectangle 13"/>
          <p:cNvSpPr>
            <a:spLocks noChangeArrowheads="1"/>
          </p:cNvSpPr>
          <p:nvPr/>
        </p:nvSpPr>
        <p:spPr bwMode="auto">
          <a:xfrm>
            <a:off x="0" y="2143125"/>
            <a:ext cx="12192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0" lang="en-US" sz="1100" b="0" i="0" u="none" strike="noStrike" cap="none" normalizeH="0" baseline="0">
                <a:ln>
                  <a:noFill/>
                </a:ln>
                <a:solidFill>
                  <a:schemeClr val="tx1"/>
                </a:solidFill>
                <a:effectLst/>
                <a:latin typeface="Calibri" pitchFamily="34" charset="0"/>
                <a:ea typeface="Calibri" pitchFamily="34" charset="0"/>
                <a:cs typeface="Times New Roman" pitchFamily="18" charset="0"/>
              </a:rPr>
            </a:br>
            <a:r>
              <a:rPr kumimoji="0" lang="en-US" sz="1100" b="0" i="0" u="none" strike="noStrike" cap="none" normalizeH="0" baseline="0">
                <a:ln>
                  <a:noFill/>
                </a:ln>
                <a:solidFill>
                  <a:schemeClr val="tx1"/>
                </a:solidFill>
                <a:effectLst/>
                <a:latin typeface="Calibri" pitchFamily="34" charset="0"/>
                <a:ea typeface="Calibri" pitchFamily="34" charset="0"/>
                <a:cs typeface="Times New Roman" pitchFamily="18" charset="0"/>
              </a:rPr>
              <a:t> </a:t>
            </a:r>
            <a:endParaRPr kumimoji="0" lang="en-US" sz="1800" b="0" i="0" u="none" strike="noStrike" cap="none" normalizeH="0" baseline="0">
              <a:ln>
                <a:noFill/>
              </a:ln>
              <a:solidFill>
                <a:schemeClr val="tx1"/>
              </a:solidFill>
              <a:effectLst/>
              <a:latin typeface="Arial" pitchFamily="34" charset="0"/>
              <a:cs typeface="Arial" pitchFamily="34" charset="0"/>
            </a:endParaRPr>
          </a:p>
        </p:txBody>
      </p:sp>
      <p:pic>
        <p:nvPicPr>
          <p:cNvPr id="8" name="Picture 2" descr="C:\Users\JAV1\Desktop\IMG-20160706-WA0009.jpg"/>
          <p:cNvPicPr>
            <a:picLocks noChangeAspect="1" noChangeArrowheads="1"/>
          </p:cNvPicPr>
          <p:nvPr/>
        </p:nvPicPr>
        <p:blipFill>
          <a:blip r:embed="rId5"/>
          <a:srcRect/>
          <a:stretch>
            <a:fillRect/>
          </a:stretch>
        </p:blipFill>
        <p:spPr bwMode="auto">
          <a:xfrm>
            <a:off x="1219200" y="2819397"/>
            <a:ext cx="2362200" cy="762000"/>
          </a:xfrm>
          <a:prstGeom prst="rect">
            <a:avLst/>
          </a:prstGeom>
          <a:noFill/>
        </p:spPr>
      </p:pic>
      <p:sp>
        <p:nvSpPr>
          <p:cNvPr id="5" name="AutoShape 2">
            <a:extLst>
              <a:ext uri="{FF2B5EF4-FFF2-40B4-BE49-F238E27FC236}">
                <a16:creationId xmlns:a16="http://schemas.microsoft.com/office/drawing/2014/main" id="{C6072976-F22D-490B-BC40-51068D79A306}"/>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6" name="AutoShape 2">
            <a:extLst>
              <a:ext uri="{FF2B5EF4-FFF2-40B4-BE49-F238E27FC236}">
                <a16:creationId xmlns:a16="http://schemas.microsoft.com/office/drawing/2014/main" id="{977FFD7B-7806-4E30-A951-4EA205ABF101}"/>
              </a:ext>
            </a:extLst>
          </p:cNvPr>
          <p:cNvSpPr>
            <a:spLocks noChangeAspect="1" noChangeArrowheads="1"/>
          </p:cNvSpPr>
          <p:nvPr/>
        </p:nvSpPr>
        <p:spPr bwMode="auto">
          <a:xfrm>
            <a:off x="4629150" y="3186113"/>
            <a:ext cx="2933700" cy="485775"/>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pic>
        <p:nvPicPr>
          <p:cNvPr id="1030" name="Picture 6" descr="Amrit Mahotsav on Twitter: &quot;Celebration gets going as we unveil the logo  for #AmritMahotsav and our hearts swell with pride and love for our country  quadrupled this Independence day. #MeraMaanMeraRashtragaan @kishanreddybjp  @arjunrammeghwal @">
            <a:extLst>
              <a:ext uri="{FF2B5EF4-FFF2-40B4-BE49-F238E27FC236}">
                <a16:creationId xmlns:a16="http://schemas.microsoft.com/office/drawing/2014/main" id="{A2D03D58-C98B-4DC0-AA85-E716E3120DB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581400" y="2819398"/>
            <a:ext cx="2362200" cy="761999"/>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2"/>
          <p:cNvSpPr/>
          <p:nvPr/>
        </p:nvSpPr>
        <p:spPr>
          <a:xfrm>
            <a:off x="5731" y="0"/>
            <a:ext cx="12186269" cy="6858000"/>
          </a:xfrm>
          <a:prstGeom prst="rect">
            <a:avLst/>
          </a:prstGeom>
          <a:blipFill>
            <a:blip r:embed="rId2" cstate="print"/>
            <a:stretch>
              <a:fillRect/>
            </a:stretch>
          </a:blipFill>
        </p:spPr>
        <p:txBody>
          <a:bodyPr wrap="square" lIns="0" tIns="0" rIns="0" bIns="0" rtlCol="0"/>
          <a:lstStyle/>
          <a:p>
            <a:endParaRPr dirty="0"/>
          </a:p>
        </p:txBody>
      </p:sp>
      <p:sp>
        <p:nvSpPr>
          <p:cNvPr id="2" name="TextBox 1"/>
          <p:cNvSpPr txBox="1"/>
          <p:nvPr/>
        </p:nvSpPr>
        <p:spPr>
          <a:xfrm>
            <a:off x="228600" y="673099"/>
            <a:ext cx="11811000" cy="4555093"/>
          </a:xfrm>
          <a:prstGeom prst="rect">
            <a:avLst/>
          </a:prstGeom>
          <a:noFill/>
        </p:spPr>
        <p:txBody>
          <a:bodyPr wrap="square" rtlCol="0">
            <a:spAutoFit/>
          </a:bodyPr>
          <a:lstStyle/>
          <a:p>
            <a:endParaRPr lang="en-US" dirty="0">
              <a:solidFill>
                <a:schemeClr val="tx2"/>
              </a:solidFill>
              <a:latin typeface="Verdana" panose="020B0604030504040204" pitchFamily="34" charset="0"/>
            </a:endParaRPr>
          </a:p>
          <a:p>
            <a:pPr algn="just"/>
            <a:r>
              <a:rPr lang="en-US" sz="1600" i="1" dirty="0">
                <a:solidFill>
                  <a:schemeClr val="tx2"/>
                </a:solidFill>
                <a:latin typeface="Verdana" panose="020B0604030504040204" pitchFamily="34" charset="0"/>
              </a:rPr>
              <a:t>1. GSTN: HSN Code Reporting in e-Invoice on IRPs Portal in GST Dear Taxpayers,</a:t>
            </a:r>
          </a:p>
          <a:p>
            <a:pPr algn="just"/>
            <a:endParaRPr lang="en-US" sz="1600" i="1" dirty="0">
              <a:solidFill>
                <a:schemeClr val="tx2"/>
              </a:solidFill>
              <a:latin typeface="Verdana" panose="020B0604030504040204" pitchFamily="34" charset="0"/>
            </a:endParaRPr>
          </a:p>
          <a:p>
            <a:pPr algn="just"/>
            <a:r>
              <a:rPr lang="en-US" sz="1600" i="1" dirty="0">
                <a:solidFill>
                  <a:schemeClr val="tx2"/>
                </a:solidFill>
                <a:latin typeface="Verdana" panose="020B0604030504040204" pitchFamily="34" charset="0"/>
              </a:rPr>
              <a:t>1. We would like to bring to your attention notification no. 78/2020 - Central Tax dated 15th October 2020. As per the above-said notification, it is now mandatory for taxpayers to report a minimum of six-digit valid HSN code for their outward supplies having AATO of more than 5 crores in any previous financial year. </a:t>
            </a:r>
          </a:p>
          <a:p>
            <a:pPr algn="just"/>
            <a:endParaRPr lang="en-US" sz="1600" i="1" dirty="0">
              <a:solidFill>
                <a:schemeClr val="tx2"/>
              </a:solidFill>
              <a:latin typeface="Verdana" panose="020B0604030504040204" pitchFamily="34" charset="0"/>
            </a:endParaRPr>
          </a:p>
          <a:p>
            <a:pPr algn="just"/>
            <a:r>
              <a:rPr lang="en-US" sz="1600" b="1" i="1" dirty="0">
                <a:solidFill>
                  <a:schemeClr val="tx2"/>
                </a:solidFill>
                <a:latin typeface="Verdana" panose="020B0604030504040204" pitchFamily="34" charset="0"/>
              </a:rPr>
              <a:t>2. We would like to inform you that this requirement has already been implemented in the GST system, and we are now in the process of implementing the same at IRPs portal in collaboration with our IRP partners including NIC. It is further suggested that in case wherever valid six digit HSN code is not available, a corresponding valid eight digit HSN code be reported instead of artificially creating six digit HSN code. </a:t>
            </a:r>
          </a:p>
          <a:p>
            <a:pPr algn="just"/>
            <a:endParaRPr lang="en-US" sz="1600" i="1" dirty="0">
              <a:solidFill>
                <a:schemeClr val="tx2"/>
              </a:solidFill>
              <a:latin typeface="Verdana" panose="020B0604030504040204" pitchFamily="34" charset="0"/>
            </a:endParaRPr>
          </a:p>
          <a:p>
            <a:pPr algn="just"/>
            <a:r>
              <a:rPr lang="en-US" sz="1600" i="1" dirty="0">
                <a:solidFill>
                  <a:schemeClr val="tx2"/>
                </a:solidFill>
                <a:latin typeface="Verdana" panose="020B0604030504040204" pitchFamily="34" charset="0"/>
              </a:rPr>
              <a:t>3. We understand that this requirement may require changes to your systems as well. We would like to assure you that we intend to provide sufficient time for taxpayers and IRP partners to make the necessary changes to comply with this requirement. </a:t>
            </a:r>
          </a:p>
          <a:p>
            <a:pPr algn="just"/>
            <a:endParaRPr lang="en-US" sz="1600" i="1" dirty="0">
              <a:solidFill>
                <a:schemeClr val="tx2"/>
              </a:solidFill>
              <a:latin typeface="Verdana" panose="020B0604030504040204" pitchFamily="34" charset="0"/>
            </a:endParaRPr>
          </a:p>
          <a:p>
            <a:pPr algn="just"/>
            <a:r>
              <a:rPr lang="en-US" sz="1600" i="1" dirty="0">
                <a:solidFill>
                  <a:schemeClr val="tx2"/>
                </a:solidFill>
                <a:latin typeface="Verdana" panose="020B0604030504040204" pitchFamily="34" charset="0"/>
              </a:rPr>
              <a:t>4. We will communicate the exact date of implementation to you shortly</a:t>
            </a:r>
          </a:p>
        </p:txBody>
      </p:sp>
      <p:sp>
        <p:nvSpPr>
          <p:cNvPr id="8" name="object 3"/>
          <p:cNvSpPr txBox="1">
            <a:spLocks/>
          </p:cNvSpPr>
          <p:nvPr/>
        </p:nvSpPr>
        <p:spPr>
          <a:xfrm>
            <a:off x="749739" y="76200"/>
            <a:ext cx="10146861" cy="369332"/>
          </a:xfrm>
          <a:prstGeom prst="rect">
            <a:avLst/>
          </a:prstGeom>
        </p:spPr>
        <p:txBody>
          <a:bodyPr vert="horz" wrap="square" lIns="0" tIns="0" rIns="0" bIns="0" rtlCol="0">
            <a:spAutoFit/>
          </a:bodyPr>
          <a:lstStyle>
            <a:lvl1pPr>
              <a:defRPr sz="2800" b="1" i="0">
                <a:solidFill>
                  <a:srgbClr val="ED1A3A"/>
                </a:solidFill>
                <a:latin typeface="Trebuchet MS"/>
                <a:ea typeface="+mj-ea"/>
                <a:cs typeface="Trebuchet MS"/>
              </a:defRPr>
            </a:lvl1pPr>
          </a:lstStyle>
          <a:p>
            <a:r>
              <a:rPr lang="en-US" sz="2400" dirty="0">
                <a:solidFill>
                  <a:srgbClr val="FF0000"/>
                </a:solidFill>
                <a:latin typeface="+mj-lt"/>
              </a:rPr>
              <a:t>Prepare for 8 Digit HSN Codes incase 6 Digit is not available on IRP  - GSTN</a:t>
            </a:r>
          </a:p>
        </p:txBody>
      </p:sp>
      <p:pic>
        <p:nvPicPr>
          <p:cNvPr id="7" name="Picture 2" descr="C:\Users\JAV1\Desktop\IMG-20160706-WA0009.jpg">
            <a:extLst>
              <a:ext uri="{FF2B5EF4-FFF2-40B4-BE49-F238E27FC236}">
                <a16:creationId xmlns:a16="http://schemas.microsoft.com/office/drawing/2014/main" id="{304DF3C7-4834-4947-A9C1-AA969F7B569E}"/>
              </a:ext>
            </a:extLst>
          </p:cNvPr>
          <p:cNvPicPr>
            <a:picLocks noChangeAspect="1" noChangeArrowheads="1"/>
          </p:cNvPicPr>
          <p:nvPr/>
        </p:nvPicPr>
        <p:blipFill>
          <a:blip r:embed="rId3"/>
          <a:srcRect/>
          <a:stretch>
            <a:fillRect/>
          </a:stretch>
        </p:blipFill>
        <p:spPr bwMode="auto">
          <a:xfrm>
            <a:off x="10896600" y="1"/>
            <a:ext cx="1295400" cy="435576"/>
          </a:xfrm>
          <a:prstGeom prst="rect">
            <a:avLst/>
          </a:prstGeom>
          <a:noFill/>
        </p:spPr>
      </p:pic>
    </p:spTree>
    <p:extLst>
      <p:ext uri="{BB962C8B-B14F-4D97-AF65-F5344CB8AC3E}">
        <p14:creationId xmlns:p14="http://schemas.microsoft.com/office/powerpoint/2010/main" val="24576510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2"/>
          <p:cNvSpPr/>
          <p:nvPr/>
        </p:nvSpPr>
        <p:spPr>
          <a:xfrm>
            <a:off x="5731" y="0"/>
            <a:ext cx="12186269" cy="6858000"/>
          </a:xfrm>
          <a:prstGeom prst="rect">
            <a:avLst/>
          </a:prstGeom>
          <a:blipFill>
            <a:blip r:embed="rId2" cstate="print"/>
            <a:stretch>
              <a:fillRect/>
            </a:stretch>
          </a:blipFill>
        </p:spPr>
        <p:txBody>
          <a:bodyPr wrap="square" lIns="0" tIns="0" rIns="0" bIns="0" rtlCol="0"/>
          <a:lstStyle/>
          <a:p>
            <a:endParaRPr dirty="0"/>
          </a:p>
        </p:txBody>
      </p:sp>
      <p:sp>
        <p:nvSpPr>
          <p:cNvPr id="2" name="TextBox 1"/>
          <p:cNvSpPr txBox="1"/>
          <p:nvPr/>
        </p:nvSpPr>
        <p:spPr>
          <a:xfrm>
            <a:off x="228600" y="673099"/>
            <a:ext cx="11811000" cy="5632311"/>
          </a:xfrm>
          <a:prstGeom prst="rect">
            <a:avLst/>
          </a:prstGeom>
          <a:noFill/>
        </p:spPr>
        <p:txBody>
          <a:bodyPr wrap="square" rtlCol="0">
            <a:spAutoFit/>
          </a:bodyPr>
          <a:lstStyle/>
          <a:p>
            <a:pPr algn="just"/>
            <a:r>
              <a:rPr lang="en-US" sz="1800" b="1" dirty="0">
                <a:solidFill>
                  <a:schemeClr val="tx2"/>
                </a:solidFill>
                <a:effectLst/>
                <a:latin typeface="Verdana" panose="020B0604030504040204" pitchFamily="34" charset="0"/>
              </a:rPr>
              <a:t>2. </a:t>
            </a:r>
            <a:r>
              <a:rPr lang="en-US" sz="1800" dirty="0">
                <a:solidFill>
                  <a:schemeClr val="tx2"/>
                </a:solidFill>
                <a:effectLst/>
                <a:latin typeface="Verdana" panose="020B0604030504040204" pitchFamily="34" charset="0"/>
              </a:rPr>
              <a:t>Ensure that you send a </a:t>
            </a:r>
            <a:r>
              <a:rPr lang="en-US" sz="1800" b="1" dirty="0">
                <a:solidFill>
                  <a:schemeClr val="tx2"/>
                </a:solidFill>
                <a:effectLst/>
                <a:latin typeface="Verdana" panose="020B0604030504040204" pitchFamily="34" charset="0"/>
              </a:rPr>
              <a:t>communication to persons who have been issued a GST-CN </a:t>
            </a:r>
            <a:r>
              <a:rPr lang="en-US" sz="1800" dirty="0">
                <a:solidFill>
                  <a:schemeClr val="tx2"/>
                </a:solidFill>
                <a:effectLst/>
                <a:latin typeface="Verdana" panose="020B0604030504040204" pitchFamily="34" charset="0"/>
              </a:rPr>
              <a:t>so that they reverse the corresponding ITC and take a confirmation from them to this effect. This ensures that you comply with the legal requirements u/s 15(3)</a:t>
            </a:r>
          </a:p>
          <a:p>
            <a:pPr algn="just"/>
            <a:endParaRPr lang="en-US" b="1" dirty="0">
              <a:solidFill>
                <a:schemeClr val="tx2"/>
              </a:solidFill>
              <a:latin typeface="Verdana" panose="020B0604030504040204" pitchFamily="34" charset="0"/>
            </a:endParaRPr>
          </a:p>
          <a:p>
            <a:pPr algn="just"/>
            <a:r>
              <a:rPr lang="en-US" sz="1800" b="1" dirty="0">
                <a:solidFill>
                  <a:schemeClr val="tx2"/>
                </a:solidFill>
                <a:effectLst/>
                <a:latin typeface="Verdana" panose="020B0604030504040204" pitchFamily="34" charset="0"/>
              </a:rPr>
              <a:t>3A. </a:t>
            </a:r>
            <a:r>
              <a:rPr lang="en-US" sz="1800" dirty="0">
                <a:solidFill>
                  <a:schemeClr val="tx2"/>
                </a:solidFill>
                <a:effectLst/>
                <a:latin typeface="Verdana" panose="020B0604030504040204" pitchFamily="34" charset="0"/>
              </a:rPr>
              <a:t>Invoice u/s 31 for goods can be issued </a:t>
            </a:r>
            <a:r>
              <a:rPr lang="en-US" sz="1800" b="1" dirty="0">
                <a:solidFill>
                  <a:schemeClr val="tx2"/>
                </a:solidFill>
                <a:effectLst/>
                <a:latin typeface="Verdana" panose="020B0604030504040204" pitchFamily="34" charset="0"/>
              </a:rPr>
              <a:t>‘before’ or ‘at the time’ of movement</a:t>
            </a:r>
            <a:r>
              <a:rPr lang="en-US" sz="1800" dirty="0">
                <a:solidFill>
                  <a:schemeClr val="tx2"/>
                </a:solidFill>
                <a:effectLst/>
                <a:latin typeface="Verdana" panose="020B0604030504040204" pitchFamily="34" charset="0"/>
              </a:rPr>
              <a:t>. E-Waybill (Part-B) is required to be generated at the time of movement.</a:t>
            </a:r>
          </a:p>
          <a:p>
            <a:pPr algn="just"/>
            <a:endParaRPr lang="en-US" dirty="0">
              <a:solidFill>
                <a:schemeClr val="tx2"/>
              </a:solidFill>
              <a:latin typeface="Verdana" panose="020B0604030504040204" pitchFamily="34" charset="0"/>
            </a:endParaRPr>
          </a:p>
          <a:p>
            <a:pPr algn="just"/>
            <a:r>
              <a:rPr lang="en-US" sz="1800" dirty="0">
                <a:solidFill>
                  <a:schemeClr val="tx2"/>
                </a:solidFill>
                <a:effectLst/>
                <a:latin typeface="Verdana" panose="020B0604030504040204" pitchFamily="34" charset="0"/>
              </a:rPr>
              <a:t>The time before which invoice can be generated is not specified in the GST Law</a:t>
            </a:r>
          </a:p>
          <a:p>
            <a:pPr algn="just"/>
            <a:endParaRPr lang="en-US" b="1" dirty="0">
              <a:solidFill>
                <a:schemeClr val="tx2"/>
              </a:solidFill>
              <a:latin typeface="Verdana" panose="020B0604030504040204" pitchFamily="34" charset="0"/>
            </a:endParaRPr>
          </a:p>
          <a:p>
            <a:pPr algn="just"/>
            <a:r>
              <a:rPr lang="en-US" sz="1800" b="1" dirty="0">
                <a:solidFill>
                  <a:schemeClr val="tx2"/>
                </a:solidFill>
                <a:effectLst/>
                <a:latin typeface="Verdana" panose="020B0604030504040204" pitchFamily="34" charset="0"/>
              </a:rPr>
              <a:t>3B. </a:t>
            </a:r>
            <a:r>
              <a:rPr lang="en-US" sz="1800" dirty="0">
                <a:solidFill>
                  <a:schemeClr val="tx2"/>
                </a:solidFill>
                <a:effectLst/>
                <a:latin typeface="Verdana" panose="020B0604030504040204" pitchFamily="34" charset="0"/>
              </a:rPr>
              <a:t>Incase of Stock-in-Transit, You must show it under temporary reversal under table 4B(2) of GSTR-3B</a:t>
            </a:r>
          </a:p>
          <a:p>
            <a:pPr algn="just"/>
            <a:endParaRPr lang="en-US" b="1" dirty="0">
              <a:solidFill>
                <a:schemeClr val="tx2"/>
              </a:solidFill>
              <a:latin typeface="Verdana" panose="020B0604030504040204" pitchFamily="34" charset="0"/>
            </a:endParaRPr>
          </a:p>
          <a:p>
            <a:pPr algn="just"/>
            <a:r>
              <a:rPr lang="en-US" sz="1800" b="1" dirty="0">
                <a:solidFill>
                  <a:schemeClr val="tx2"/>
                </a:solidFill>
                <a:effectLst/>
                <a:latin typeface="Verdana" panose="020B0604030504040204" pitchFamily="34" charset="0"/>
              </a:rPr>
              <a:t>3C. </a:t>
            </a:r>
            <a:r>
              <a:rPr lang="en-US" sz="1800" dirty="0">
                <a:solidFill>
                  <a:schemeClr val="tx2"/>
                </a:solidFill>
                <a:effectLst/>
                <a:latin typeface="Verdana" panose="020B0604030504040204" pitchFamily="34" charset="0"/>
              </a:rPr>
              <a:t>This would reflect a positive figure in Table 8D of GSTR-9 in this year. However, it would reflect a negative figure in GSTR-9 of next year. Hence, a back up of temporary reversal in Table 4B(2) of GSTR-3B is essential.</a:t>
            </a:r>
          </a:p>
          <a:p>
            <a:pPr algn="just"/>
            <a:endParaRPr lang="en-US" b="1" dirty="0">
              <a:solidFill>
                <a:schemeClr val="tx2"/>
              </a:solidFill>
              <a:latin typeface="Verdana" panose="020B0604030504040204" pitchFamily="34" charset="0"/>
            </a:endParaRPr>
          </a:p>
          <a:p>
            <a:pPr algn="just"/>
            <a:r>
              <a:rPr lang="en-US" sz="1800" b="1" dirty="0">
                <a:solidFill>
                  <a:schemeClr val="tx2"/>
                </a:solidFill>
                <a:effectLst/>
                <a:latin typeface="Verdana" panose="020B0604030504040204" pitchFamily="34" charset="0"/>
              </a:rPr>
              <a:t>4. </a:t>
            </a:r>
            <a:r>
              <a:rPr lang="en-US" sz="1800" dirty="0">
                <a:solidFill>
                  <a:schemeClr val="tx2"/>
                </a:solidFill>
                <a:effectLst/>
                <a:latin typeface="Verdana" panose="020B0604030504040204" pitchFamily="34" charset="0"/>
              </a:rPr>
              <a:t>Incase of ex-works supply, the ownership be transferred on the date of delivery to the recipient or its agent [Sec 16(2)(b)]</a:t>
            </a:r>
          </a:p>
          <a:p>
            <a:pPr algn="just"/>
            <a:endParaRPr lang="en-US" b="1" dirty="0">
              <a:solidFill>
                <a:schemeClr val="tx2"/>
              </a:solidFill>
              <a:latin typeface="Verdana" panose="020B0604030504040204" pitchFamily="34" charset="0"/>
            </a:endParaRPr>
          </a:p>
          <a:p>
            <a:pPr algn="just"/>
            <a:r>
              <a:rPr lang="en-US" sz="1800" b="1" dirty="0">
                <a:solidFill>
                  <a:schemeClr val="tx2"/>
                </a:solidFill>
                <a:effectLst/>
                <a:latin typeface="Verdana" panose="020B0604030504040204" pitchFamily="34" charset="0"/>
              </a:rPr>
              <a:t>5. Filing of LUT for 202</a:t>
            </a:r>
            <a:r>
              <a:rPr lang="en-US" b="1" dirty="0">
                <a:solidFill>
                  <a:schemeClr val="tx2"/>
                </a:solidFill>
                <a:latin typeface="Verdana" panose="020B0604030504040204" pitchFamily="34" charset="0"/>
              </a:rPr>
              <a:t>3-24 and incase forgotten for 2022-23 also</a:t>
            </a:r>
            <a:endParaRPr lang="en-US" sz="1800" b="1" dirty="0">
              <a:solidFill>
                <a:schemeClr val="tx2"/>
              </a:solidFill>
              <a:effectLst/>
              <a:latin typeface="Verdana" panose="020B0604030504040204" pitchFamily="34" charset="0"/>
            </a:endParaRPr>
          </a:p>
        </p:txBody>
      </p:sp>
      <p:sp>
        <p:nvSpPr>
          <p:cNvPr id="8" name="object 3"/>
          <p:cNvSpPr txBox="1">
            <a:spLocks/>
          </p:cNvSpPr>
          <p:nvPr/>
        </p:nvSpPr>
        <p:spPr>
          <a:xfrm>
            <a:off x="749739" y="76200"/>
            <a:ext cx="10146861" cy="461665"/>
          </a:xfrm>
          <a:prstGeom prst="rect">
            <a:avLst/>
          </a:prstGeom>
        </p:spPr>
        <p:txBody>
          <a:bodyPr vert="horz" wrap="square" lIns="0" tIns="0" rIns="0" bIns="0" rtlCol="0">
            <a:spAutoFit/>
          </a:bodyPr>
          <a:lstStyle>
            <a:lvl1pPr>
              <a:defRPr sz="2800" b="1" i="0">
                <a:solidFill>
                  <a:srgbClr val="ED1A3A"/>
                </a:solidFill>
                <a:latin typeface="Trebuchet MS"/>
                <a:ea typeface="+mj-ea"/>
                <a:cs typeface="Trebuchet MS"/>
              </a:defRPr>
            </a:lvl1pPr>
          </a:lstStyle>
          <a:p>
            <a:r>
              <a:rPr lang="en-IN" sz="3000" i="0" u="none" strike="noStrike" baseline="0" dirty="0">
                <a:solidFill>
                  <a:srgbClr val="FF0000"/>
                </a:solidFill>
                <a:latin typeface="+mj-lt"/>
              </a:rPr>
              <a:t>GST Year end Compliances </a:t>
            </a:r>
          </a:p>
        </p:txBody>
      </p:sp>
      <p:pic>
        <p:nvPicPr>
          <p:cNvPr id="7" name="Picture 2" descr="C:\Users\JAV1\Desktop\IMG-20160706-WA0009.jpg">
            <a:extLst>
              <a:ext uri="{FF2B5EF4-FFF2-40B4-BE49-F238E27FC236}">
                <a16:creationId xmlns:a16="http://schemas.microsoft.com/office/drawing/2014/main" id="{304DF3C7-4834-4947-A9C1-AA969F7B569E}"/>
              </a:ext>
            </a:extLst>
          </p:cNvPr>
          <p:cNvPicPr>
            <a:picLocks noChangeAspect="1" noChangeArrowheads="1"/>
          </p:cNvPicPr>
          <p:nvPr/>
        </p:nvPicPr>
        <p:blipFill>
          <a:blip r:embed="rId3"/>
          <a:srcRect/>
          <a:stretch>
            <a:fillRect/>
          </a:stretch>
        </p:blipFill>
        <p:spPr bwMode="auto">
          <a:xfrm>
            <a:off x="10896600" y="1"/>
            <a:ext cx="1295400" cy="435576"/>
          </a:xfrm>
          <a:prstGeom prst="rect">
            <a:avLst/>
          </a:prstGeom>
          <a:noFill/>
        </p:spPr>
      </p:pic>
    </p:spTree>
    <p:extLst>
      <p:ext uri="{BB962C8B-B14F-4D97-AF65-F5344CB8AC3E}">
        <p14:creationId xmlns:p14="http://schemas.microsoft.com/office/powerpoint/2010/main" val="600003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2"/>
          <p:cNvSpPr/>
          <p:nvPr/>
        </p:nvSpPr>
        <p:spPr>
          <a:xfrm>
            <a:off x="5731" y="0"/>
            <a:ext cx="12186269" cy="6858000"/>
          </a:xfrm>
          <a:prstGeom prst="rect">
            <a:avLst/>
          </a:prstGeom>
          <a:blipFill>
            <a:blip r:embed="rId2" cstate="print"/>
            <a:stretch>
              <a:fillRect/>
            </a:stretch>
          </a:blipFill>
        </p:spPr>
        <p:txBody>
          <a:bodyPr wrap="square" lIns="0" tIns="0" rIns="0" bIns="0" rtlCol="0"/>
          <a:lstStyle/>
          <a:p>
            <a:endParaRPr dirty="0"/>
          </a:p>
        </p:txBody>
      </p:sp>
      <p:sp>
        <p:nvSpPr>
          <p:cNvPr id="2" name="TextBox 1"/>
          <p:cNvSpPr txBox="1"/>
          <p:nvPr/>
        </p:nvSpPr>
        <p:spPr>
          <a:xfrm>
            <a:off x="228600" y="673099"/>
            <a:ext cx="11811000" cy="4524315"/>
          </a:xfrm>
          <a:prstGeom prst="rect">
            <a:avLst/>
          </a:prstGeom>
          <a:noFill/>
        </p:spPr>
        <p:txBody>
          <a:bodyPr wrap="square" rtlCol="0">
            <a:spAutoFit/>
          </a:bodyPr>
          <a:lstStyle/>
          <a:p>
            <a:pPr algn="just"/>
            <a:r>
              <a:rPr lang="en-US" dirty="0">
                <a:solidFill>
                  <a:schemeClr val="tx2"/>
                </a:solidFill>
                <a:latin typeface="Verdana" panose="020B0604030504040204" pitchFamily="34" charset="0"/>
              </a:rPr>
              <a:t>6. The last date to opt-in or opt-out from the Composition Scheme is 31st March 2023. Form CMP-02 must be used to opt into the composition scheme (both supplier of goods and service provider).</a:t>
            </a:r>
          </a:p>
          <a:p>
            <a:pPr algn="just"/>
            <a:endParaRPr lang="en-US" dirty="0">
              <a:solidFill>
                <a:schemeClr val="tx2"/>
              </a:solidFill>
              <a:latin typeface="Verdana" panose="020B0604030504040204" pitchFamily="34" charset="0"/>
            </a:endParaRPr>
          </a:p>
          <a:p>
            <a:pPr algn="just"/>
            <a:r>
              <a:rPr lang="en-US" dirty="0">
                <a:solidFill>
                  <a:schemeClr val="tx2"/>
                </a:solidFill>
                <a:latin typeface="Verdana" panose="020B0604030504040204" pitchFamily="34" charset="0"/>
              </a:rPr>
              <a:t>7. The last date to opt-in or opt-out from the QRMP Scheme is 30th April 2023 for the financial year 2023-24.</a:t>
            </a:r>
          </a:p>
          <a:p>
            <a:pPr algn="just"/>
            <a:br>
              <a:rPr lang="en-US" dirty="0">
                <a:solidFill>
                  <a:schemeClr val="tx2"/>
                </a:solidFill>
                <a:latin typeface="Verdana" panose="020B0604030504040204" pitchFamily="34" charset="0"/>
              </a:rPr>
            </a:br>
            <a:r>
              <a:rPr lang="en-US" dirty="0">
                <a:solidFill>
                  <a:schemeClr val="tx2"/>
                </a:solidFill>
                <a:latin typeface="Verdana" panose="020B0604030504040204" pitchFamily="34" charset="0"/>
              </a:rPr>
              <a:t>8. GST taxpayers should start a new </a:t>
            </a:r>
            <a:r>
              <a:rPr lang="en-US" dirty="0">
                <a:solidFill>
                  <a:schemeClr val="tx2"/>
                </a:solidFill>
                <a:latin typeface="Verdana" panose="020B0604030504040204" pitchFamily="34" charset="0"/>
                <a:hlinkClick r:id="rId3">
                  <a:extLst>
                    <a:ext uri="{A12FA001-AC4F-418D-AE19-62706E023703}">
                      <ahyp:hlinkClr xmlns:ahyp="http://schemas.microsoft.com/office/drawing/2018/hyperlinkcolor" val="tx"/>
                    </a:ext>
                  </a:extLst>
                </a:hlinkClick>
              </a:rPr>
              <a:t>invoice series</a:t>
            </a:r>
            <a:r>
              <a:rPr lang="en-US" dirty="0">
                <a:solidFill>
                  <a:schemeClr val="tx2"/>
                </a:solidFill>
                <a:latin typeface="Verdana" panose="020B0604030504040204" pitchFamily="34" charset="0"/>
              </a:rPr>
              <a:t>, unique for the financial year as per the </a:t>
            </a:r>
            <a:r>
              <a:rPr lang="en-US" dirty="0">
                <a:solidFill>
                  <a:schemeClr val="tx2"/>
                </a:solidFill>
                <a:latin typeface="Verdana" panose="020B0604030504040204" pitchFamily="34" charset="0"/>
                <a:hlinkClick r:id="rId4">
                  <a:extLst>
                    <a:ext uri="{A12FA001-AC4F-418D-AE19-62706E023703}">
                      <ahyp:hlinkClr xmlns:ahyp="http://schemas.microsoft.com/office/drawing/2018/hyperlinkcolor" val="tx"/>
                    </a:ext>
                  </a:extLst>
                </a:hlinkClick>
              </a:rPr>
              <a:t>GST advisory</a:t>
            </a:r>
            <a:r>
              <a:rPr lang="en-US" dirty="0">
                <a:solidFill>
                  <a:schemeClr val="tx2"/>
                </a:solidFill>
                <a:latin typeface="Verdana" panose="020B0604030504040204" pitchFamily="34" charset="0"/>
              </a:rPr>
              <a:t> released in 2019. </a:t>
            </a:r>
            <a:r>
              <a:rPr lang="en-US" b="1" dirty="0">
                <a:solidFill>
                  <a:schemeClr val="tx2"/>
                </a:solidFill>
                <a:latin typeface="Verdana" panose="020B0604030504040204" pitchFamily="34" charset="0"/>
              </a:rPr>
              <a:t>Its best to prepare “State-wise” Series for all documents</a:t>
            </a:r>
          </a:p>
          <a:p>
            <a:pPr algn="just"/>
            <a:endParaRPr lang="en-US" dirty="0">
              <a:solidFill>
                <a:schemeClr val="tx2"/>
              </a:solidFill>
              <a:latin typeface="Verdana" panose="020B0604030504040204" pitchFamily="34" charset="0"/>
            </a:endParaRPr>
          </a:p>
          <a:p>
            <a:pPr algn="just"/>
            <a:r>
              <a:rPr lang="en-US" dirty="0">
                <a:solidFill>
                  <a:schemeClr val="tx2"/>
                </a:solidFill>
                <a:latin typeface="Verdana" panose="020B0604030504040204" pitchFamily="34" charset="0"/>
              </a:rPr>
              <a:t>9. This is the 1</a:t>
            </a:r>
            <a:r>
              <a:rPr lang="en-US" baseline="30000" dirty="0">
                <a:solidFill>
                  <a:schemeClr val="tx2"/>
                </a:solidFill>
                <a:latin typeface="Verdana" panose="020B0604030504040204" pitchFamily="34" charset="0"/>
              </a:rPr>
              <a:t>st</a:t>
            </a:r>
            <a:r>
              <a:rPr lang="en-US" dirty="0">
                <a:solidFill>
                  <a:schemeClr val="tx2"/>
                </a:solidFill>
                <a:latin typeface="Verdana" panose="020B0604030504040204" pitchFamily="34" charset="0"/>
              </a:rPr>
              <a:t> Full year of GSTR-2B. Hence taxpayers must ensure –</a:t>
            </a:r>
          </a:p>
          <a:p>
            <a:pPr algn="just"/>
            <a:r>
              <a:rPr lang="en-US" dirty="0">
                <a:solidFill>
                  <a:schemeClr val="tx2"/>
                </a:solidFill>
                <a:latin typeface="Verdana" panose="020B0604030504040204" pitchFamily="34" charset="0"/>
              </a:rPr>
              <a:t>A. All ITC taken match with GSTR-2B</a:t>
            </a:r>
          </a:p>
          <a:p>
            <a:pPr algn="just"/>
            <a:r>
              <a:rPr lang="en-US" dirty="0">
                <a:solidFill>
                  <a:schemeClr val="tx2"/>
                </a:solidFill>
                <a:latin typeface="Verdana" panose="020B0604030504040204" pitchFamily="34" charset="0"/>
              </a:rPr>
              <a:t>B. If ITC do not match with GSTR-2B, then </a:t>
            </a:r>
            <a:r>
              <a:rPr lang="en-US" dirty="0" err="1">
                <a:solidFill>
                  <a:schemeClr val="tx2"/>
                </a:solidFill>
                <a:latin typeface="Verdana" panose="020B0604030504040204" pitchFamily="34" charset="0"/>
              </a:rPr>
              <a:t>atleast</a:t>
            </a:r>
            <a:r>
              <a:rPr lang="en-US" dirty="0">
                <a:solidFill>
                  <a:schemeClr val="tx2"/>
                </a:solidFill>
                <a:latin typeface="Verdana" panose="020B0604030504040204" pitchFamily="34" charset="0"/>
              </a:rPr>
              <a:t> they match with GSTR-2A</a:t>
            </a:r>
          </a:p>
          <a:p>
            <a:pPr algn="just"/>
            <a:r>
              <a:rPr lang="en-US" dirty="0">
                <a:solidFill>
                  <a:schemeClr val="tx2"/>
                </a:solidFill>
                <a:latin typeface="Verdana" panose="020B0604030504040204" pitchFamily="34" charset="0"/>
              </a:rPr>
              <a:t>C. </a:t>
            </a:r>
            <a:r>
              <a:rPr lang="en-US" b="1" dirty="0">
                <a:solidFill>
                  <a:schemeClr val="tx2"/>
                </a:solidFill>
                <a:latin typeface="Verdana" panose="020B0604030504040204" pitchFamily="34" charset="0"/>
              </a:rPr>
              <a:t>For all mismatches, interest has to be paid only incase ITC balance has not been available throughout</a:t>
            </a:r>
          </a:p>
          <a:p>
            <a:pPr algn="just"/>
            <a:r>
              <a:rPr lang="en-US" dirty="0">
                <a:solidFill>
                  <a:schemeClr val="tx2"/>
                </a:solidFill>
                <a:latin typeface="Verdana" panose="020B0604030504040204" pitchFamily="34" charset="0"/>
              </a:rPr>
              <a:t>D. ITC not available in GSTR-2B but in Purchase register is followed up with taxpayers</a:t>
            </a:r>
          </a:p>
          <a:p>
            <a:pPr algn="just"/>
            <a:endParaRPr lang="en-US" dirty="0">
              <a:solidFill>
                <a:schemeClr val="tx2"/>
              </a:solidFill>
              <a:latin typeface="Verdana" panose="020B0604030504040204" pitchFamily="34" charset="0"/>
            </a:endParaRPr>
          </a:p>
        </p:txBody>
      </p:sp>
      <p:sp>
        <p:nvSpPr>
          <p:cNvPr id="8" name="object 3"/>
          <p:cNvSpPr txBox="1">
            <a:spLocks/>
          </p:cNvSpPr>
          <p:nvPr/>
        </p:nvSpPr>
        <p:spPr>
          <a:xfrm>
            <a:off x="749739" y="76200"/>
            <a:ext cx="10146861" cy="461665"/>
          </a:xfrm>
          <a:prstGeom prst="rect">
            <a:avLst/>
          </a:prstGeom>
        </p:spPr>
        <p:txBody>
          <a:bodyPr vert="horz" wrap="square" lIns="0" tIns="0" rIns="0" bIns="0" rtlCol="0">
            <a:spAutoFit/>
          </a:bodyPr>
          <a:lstStyle>
            <a:lvl1pPr>
              <a:defRPr sz="2800" b="1" i="0">
                <a:solidFill>
                  <a:srgbClr val="ED1A3A"/>
                </a:solidFill>
                <a:latin typeface="Trebuchet MS"/>
                <a:ea typeface="+mj-ea"/>
                <a:cs typeface="Trebuchet MS"/>
              </a:defRPr>
            </a:lvl1pPr>
          </a:lstStyle>
          <a:p>
            <a:r>
              <a:rPr lang="en-IN" sz="3000" i="0" u="none" strike="noStrike" baseline="0" dirty="0">
                <a:solidFill>
                  <a:srgbClr val="FF0000"/>
                </a:solidFill>
                <a:latin typeface="+mj-lt"/>
              </a:rPr>
              <a:t>GST Year end Compliances </a:t>
            </a:r>
          </a:p>
        </p:txBody>
      </p:sp>
      <p:pic>
        <p:nvPicPr>
          <p:cNvPr id="7" name="Picture 2" descr="C:\Users\JAV1\Desktop\IMG-20160706-WA0009.jpg">
            <a:extLst>
              <a:ext uri="{FF2B5EF4-FFF2-40B4-BE49-F238E27FC236}">
                <a16:creationId xmlns:a16="http://schemas.microsoft.com/office/drawing/2014/main" id="{304DF3C7-4834-4947-A9C1-AA969F7B569E}"/>
              </a:ext>
            </a:extLst>
          </p:cNvPr>
          <p:cNvPicPr>
            <a:picLocks noChangeAspect="1" noChangeArrowheads="1"/>
          </p:cNvPicPr>
          <p:nvPr/>
        </p:nvPicPr>
        <p:blipFill>
          <a:blip r:embed="rId5"/>
          <a:srcRect/>
          <a:stretch>
            <a:fillRect/>
          </a:stretch>
        </p:blipFill>
        <p:spPr bwMode="auto">
          <a:xfrm>
            <a:off x="10896600" y="1"/>
            <a:ext cx="1295400" cy="435576"/>
          </a:xfrm>
          <a:prstGeom prst="rect">
            <a:avLst/>
          </a:prstGeom>
          <a:noFill/>
        </p:spPr>
      </p:pic>
    </p:spTree>
    <p:extLst>
      <p:ext uri="{BB962C8B-B14F-4D97-AF65-F5344CB8AC3E}">
        <p14:creationId xmlns:p14="http://schemas.microsoft.com/office/powerpoint/2010/main" val="5691959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2"/>
          <p:cNvSpPr/>
          <p:nvPr/>
        </p:nvSpPr>
        <p:spPr>
          <a:xfrm>
            <a:off x="5731" y="0"/>
            <a:ext cx="12186269" cy="6858000"/>
          </a:xfrm>
          <a:prstGeom prst="rect">
            <a:avLst/>
          </a:prstGeom>
          <a:blipFill>
            <a:blip r:embed="rId2" cstate="print"/>
            <a:stretch>
              <a:fillRect/>
            </a:stretch>
          </a:blipFill>
        </p:spPr>
        <p:txBody>
          <a:bodyPr wrap="square" lIns="0" tIns="0" rIns="0" bIns="0" rtlCol="0"/>
          <a:lstStyle/>
          <a:p>
            <a:endParaRPr dirty="0"/>
          </a:p>
        </p:txBody>
      </p:sp>
      <p:sp>
        <p:nvSpPr>
          <p:cNvPr id="2" name="TextBox 1"/>
          <p:cNvSpPr txBox="1"/>
          <p:nvPr/>
        </p:nvSpPr>
        <p:spPr>
          <a:xfrm>
            <a:off x="228600" y="673099"/>
            <a:ext cx="11811000" cy="5909310"/>
          </a:xfrm>
          <a:prstGeom prst="rect">
            <a:avLst/>
          </a:prstGeom>
          <a:noFill/>
        </p:spPr>
        <p:txBody>
          <a:bodyPr wrap="square" rtlCol="0">
            <a:spAutoFit/>
          </a:bodyPr>
          <a:lstStyle/>
          <a:p>
            <a:pPr algn="just"/>
            <a:r>
              <a:rPr lang="en-US" b="1" dirty="0">
                <a:solidFill>
                  <a:schemeClr val="tx2"/>
                </a:solidFill>
                <a:latin typeface="Verdana" panose="020B0604030504040204" pitchFamily="34" charset="0"/>
              </a:rPr>
              <a:t>10 .Circular 170 of 2022 -</a:t>
            </a:r>
          </a:p>
          <a:p>
            <a:pPr algn="just"/>
            <a:r>
              <a:rPr lang="en-US" dirty="0">
                <a:solidFill>
                  <a:schemeClr val="tx2"/>
                </a:solidFill>
                <a:latin typeface="Verdana" panose="020B0604030504040204" pitchFamily="34" charset="0"/>
              </a:rPr>
              <a:t>A. Please ensure that all permanent reversals are checked for unknown ITC and action taken as per Pt 11 below.</a:t>
            </a:r>
          </a:p>
          <a:p>
            <a:pPr algn="just"/>
            <a:r>
              <a:rPr lang="en-US" dirty="0">
                <a:solidFill>
                  <a:schemeClr val="tx2"/>
                </a:solidFill>
                <a:latin typeface="Verdana" panose="020B0604030504040204" pitchFamily="34" charset="0"/>
              </a:rPr>
              <a:t>B. Please ensure that all temporary reversals are squared off either during the year or after the year</a:t>
            </a:r>
          </a:p>
          <a:p>
            <a:pPr algn="just"/>
            <a:r>
              <a:rPr lang="en-US" dirty="0">
                <a:solidFill>
                  <a:schemeClr val="tx2"/>
                </a:solidFill>
                <a:latin typeface="Verdana" panose="020B0604030504040204" pitchFamily="34" charset="0"/>
              </a:rPr>
              <a:t>C. Please ensure a reconciliations of CNs which are available in GSTR-2B but which are not netted off with ITC or shown as permanent reversals</a:t>
            </a:r>
          </a:p>
          <a:p>
            <a:pPr algn="just"/>
            <a:endParaRPr lang="en-US" dirty="0">
              <a:solidFill>
                <a:schemeClr val="tx2"/>
              </a:solidFill>
              <a:latin typeface="Verdana" panose="020B0604030504040204" pitchFamily="34" charset="0"/>
            </a:endParaRPr>
          </a:p>
          <a:p>
            <a:pPr algn="just"/>
            <a:r>
              <a:rPr lang="en-US" dirty="0">
                <a:solidFill>
                  <a:schemeClr val="tx2"/>
                </a:solidFill>
                <a:latin typeface="Verdana" panose="020B0604030504040204" pitchFamily="34" charset="0"/>
              </a:rPr>
              <a:t>11. Please ensure that incase of any un-known ITC in GSTR-2B the department and the party are intimated </a:t>
            </a:r>
          </a:p>
          <a:p>
            <a:pPr algn="just"/>
            <a:endParaRPr lang="en-US" dirty="0">
              <a:solidFill>
                <a:schemeClr val="tx2"/>
              </a:solidFill>
              <a:latin typeface="Verdana" panose="020B0604030504040204" pitchFamily="34" charset="0"/>
            </a:endParaRPr>
          </a:p>
          <a:p>
            <a:pPr algn="just"/>
            <a:r>
              <a:rPr lang="en-US" dirty="0">
                <a:solidFill>
                  <a:schemeClr val="tx2"/>
                </a:solidFill>
                <a:latin typeface="Verdana" panose="020B0604030504040204" pitchFamily="34" charset="0"/>
              </a:rPr>
              <a:t>12. GSTR-1 vs GSTR-3B reconciliation</a:t>
            </a:r>
          </a:p>
          <a:p>
            <a:pPr algn="just"/>
            <a:endParaRPr lang="en-US" dirty="0">
              <a:solidFill>
                <a:schemeClr val="tx2"/>
              </a:solidFill>
              <a:latin typeface="Verdana" panose="020B0604030504040204" pitchFamily="34" charset="0"/>
            </a:endParaRPr>
          </a:p>
          <a:p>
            <a:pPr algn="just"/>
            <a:r>
              <a:rPr lang="en-US" b="1" dirty="0">
                <a:solidFill>
                  <a:schemeClr val="tx2"/>
                </a:solidFill>
                <a:latin typeface="Verdana" panose="020B0604030504040204" pitchFamily="34" charset="0"/>
              </a:rPr>
              <a:t>13. Trial balance Vs GSTR-3B reconciliation</a:t>
            </a:r>
          </a:p>
          <a:p>
            <a:pPr algn="just"/>
            <a:endParaRPr lang="en-US" dirty="0">
              <a:solidFill>
                <a:schemeClr val="tx2"/>
              </a:solidFill>
              <a:latin typeface="Verdana" panose="020B0604030504040204" pitchFamily="34" charset="0"/>
            </a:endParaRPr>
          </a:p>
          <a:p>
            <a:pPr algn="just"/>
            <a:r>
              <a:rPr lang="en-US" b="1" dirty="0">
                <a:solidFill>
                  <a:schemeClr val="tx2"/>
                </a:solidFill>
                <a:latin typeface="Verdana" panose="020B0604030504040204" pitchFamily="34" charset="0"/>
              </a:rPr>
              <a:t>14. Reversal of ITC for sale of Investments incase not made earlier</a:t>
            </a:r>
          </a:p>
          <a:p>
            <a:pPr algn="just"/>
            <a:endParaRPr lang="en-US" dirty="0">
              <a:solidFill>
                <a:schemeClr val="tx2"/>
              </a:solidFill>
              <a:latin typeface="Verdana" panose="020B0604030504040204" pitchFamily="34" charset="0"/>
            </a:endParaRPr>
          </a:p>
          <a:p>
            <a:pPr algn="just"/>
            <a:r>
              <a:rPr lang="en-US" dirty="0">
                <a:solidFill>
                  <a:schemeClr val="tx2"/>
                </a:solidFill>
                <a:latin typeface="Verdana" panose="020B0604030504040204" pitchFamily="34" charset="0"/>
              </a:rPr>
              <a:t>15. GSTR-2B Vs GSTR-3B Reconciliation</a:t>
            </a:r>
          </a:p>
          <a:p>
            <a:pPr algn="just"/>
            <a:endParaRPr lang="en-US" dirty="0">
              <a:solidFill>
                <a:schemeClr val="tx2"/>
              </a:solidFill>
              <a:latin typeface="Verdana" panose="020B0604030504040204" pitchFamily="34" charset="0"/>
            </a:endParaRPr>
          </a:p>
          <a:p>
            <a:pPr algn="just"/>
            <a:r>
              <a:rPr lang="en-US" dirty="0">
                <a:solidFill>
                  <a:schemeClr val="tx2"/>
                </a:solidFill>
                <a:latin typeface="Verdana" panose="020B0604030504040204" pitchFamily="34" charset="0"/>
              </a:rPr>
              <a:t>16. GSTR-1 Vs E-Waybill Reconciliation</a:t>
            </a:r>
          </a:p>
          <a:p>
            <a:pPr algn="just"/>
            <a:endParaRPr lang="en-US" dirty="0">
              <a:solidFill>
                <a:schemeClr val="tx2"/>
              </a:solidFill>
              <a:latin typeface="Verdana" panose="020B0604030504040204" pitchFamily="34" charset="0"/>
            </a:endParaRPr>
          </a:p>
          <a:p>
            <a:pPr algn="just"/>
            <a:r>
              <a:rPr lang="en-US" dirty="0">
                <a:solidFill>
                  <a:schemeClr val="tx2"/>
                </a:solidFill>
                <a:latin typeface="Verdana" panose="020B0604030504040204" pitchFamily="34" charset="0"/>
              </a:rPr>
              <a:t>17. GSTR-2B Vs E-Waybill Reconciliation</a:t>
            </a:r>
          </a:p>
        </p:txBody>
      </p:sp>
      <p:sp>
        <p:nvSpPr>
          <p:cNvPr id="8" name="object 3"/>
          <p:cNvSpPr txBox="1">
            <a:spLocks/>
          </p:cNvSpPr>
          <p:nvPr/>
        </p:nvSpPr>
        <p:spPr>
          <a:xfrm>
            <a:off x="749739" y="76200"/>
            <a:ext cx="10146861" cy="461665"/>
          </a:xfrm>
          <a:prstGeom prst="rect">
            <a:avLst/>
          </a:prstGeom>
        </p:spPr>
        <p:txBody>
          <a:bodyPr vert="horz" wrap="square" lIns="0" tIns="0" rIns="0" bIns="0" rtlCol="0">
            <a:spAutoFit/>
          </a:bodyPr>
          <a:lstStyle>
            <a:lvl1pPr>
              <a:defRPr sz="2800" b="1" i="0">
                <a:solidFill>
                  <a:srgbClr val="ED1A3A"/>
                </a:solidFill>
                <a:latin typeface="Trebuchet MS"/>
                <a:ea typeface="+mj-ea"/>
                <a:cs typeface="Trebuchet MS"/>
              </a:defRPr>
            </a:lvl1pPr>
          </a:lstStyle>
          <a:p>
            <a:r>
              <a:rPr lang="en-IN" sz="3000" i="0" u="none" strike="noStrike" baseline="0" dirty="0">
                <a:solidFill>
                  <a:srgbClr val="FF0000"/>
                </a:solidFill>
                <a:latin typeface="+mj-lt"/>
              </a:rPr>
              <a:t>GST Year end Compliances </a:t>
            </a:r>
          </a:p>
        </p:txBody>
      </p:sp>
      <p:pic>
        <p:nvPicPr>
          <p:cNvPr id="7" name="Picture 2" descr="C:\Users\JAV1\Desktop\IMG-20160706-WA0009.jpg">
            <a:extLst>
              <a:ext uri="{FF2B5EF4-FFF2-40B4-BE49-F238E27FC236}">
                <a16:creationId xmlns:a16="http://schemas.microsoft.com/office/drawing/2014/main" id="{304DF3C7-4834-4947-A9C1-AA969F7B569E}"/>
              </a:ext>
            </a:extLst>
          </p:cNvPr>
          <p:cNvPicPr>
            <a:picLocks noChangeAspect="1" noChangeArrowheads="1"/>
          </p:cNvPicPr>
          <p:nvPr/>
        </p:nvPicPr>
        <p:blipFill>
          <a:blip r:embed="rId3"/>
          <a:srcRect/>
          <a:stretch>
            <a:fillRect/>
          </a:stretch>
        </p:blipFill>
        <p:spPr bwMode="auto">
          <a:xfrm>
            <a:off x="10896600" y="1"/>
            <a:ext cx="1295400" cy="435576"/>
          </a:xfrm>
          <a:prstGeom prst="rect">
            <a:avLst/>
          </a:prstGeom>
          <a:noFill/>
        </p:spPr>
      </p:pic>
    </p:spTree>
    <p:extLst>
      <p:ext uri="{BB962C8B-B14F-4D97-AF65-F5344CB8AC3E}">
        <p14:creationId xmlns:p14="http://schemas.microsoft.com/office/powerpoint/2010/main" val="35239398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2"/>
          <p:cNvSpPr/>
          <p:nvPr/>
        </p:nvSpPr>
        <p:spPr>
          <a:xfrm>
            <a:off x="5731" y="0"/>
            <a:ext cx="12186269" cy="6858000"/>
          </a:xfrm>
          <a:prstGeom prst="rect">
            <a:avLst/>
          </a:prstGeom>
          <a:blipFill>
            <a:blip r:embed="rId2" cstate="print"/>
            <a:stretch>
              <a:fillRect/>
            </a:stretch>
          </a:blipFill>
        </p:spPr>
        <p:txBody>
          <a:bodyPr wrap="square" lIns="0" tIns="0" rIns="0" bIns="0" rtlCol="0"/>
          <a:lstStyle/>
          <a:p>
            <a:endParaRPr dirty="0"/>
          </a:p>
        </p:txBody>
      </p:sp>
      <p:sp>
        <p:nvSpPr>
          <p:cNvPr id="2" name="TextBox 1"/>
          <p:cNvSpPr txBox="1"/>
          <p:nvPr/>
        </p:nvSpPr>
        <p:spPr>
          <a:xfrm>
            <a:off x="228600" y="673099"/>
            <a:ext cx="11811000" cy="5355312"/>
          </a:xfrm>
          <a:prstGeom prst="rect">
            <a:avLst/>
          </a:prstGeom>
          <a:noFill/>
        </p:spPr>
        <p:txBody>
          <a:bodyPr wrap="square" rtlCol="0">
            <a:spAutoFit/>
          </a:bodyPr>
          <a:lstStyle/>
          <a:p>
            <a:pPr algn="just"/>
            <a:r>
              <a:rPr lang="en-US" b="1" dirty="0">
                <a:solidFill>
                  <a:schemeClr val="tx2"/>
                </a:solidFill>
                <a:latin typeface="Verdana" panose="020B0604030504040204" pitchFamily="34" charset="0"/>
              </a:rPr>
              <a:t>18. Form 26AS Vs GSTR-3B Reconciliation</a:t>
            </a:r>
          </a:p>
          <a:p>
            <a:pPr algn="just"/>
            <a:endParaRPr lang="en-US" dirty="0">
              <a:solidFill>
                <a:schemeClr val="tx2"/>
              </a:solidFill>
              <a:latin typeface="Verdana" panose="020B0604030504040204" pitchFamily="34" charset="0"/>
            </a:endParaRPr>
          </a:p>
          <a:p>
            <a:pPr algn="just"/>
            <a:r>
              <a:rPr lang="en-US" dirty="0">
                <a:solidFill>
                  <a:schemeClr val="tx2"/>
                </a:solidFill>
                <a:latin typeface="Verdana" panose="020B0604030504040204" pitchFamily="34" charset="0"/>
              </a:rPr>
              <a:t>19. Reverse charge transactions scrutinizing and payments </a:t>
            </a:r>
          </a:p>
          <a:p>
            <a:pPr algn="just"/>
            <a:endParaRPr lang="en-US" dirty="0">
              <a:solidFill>
                <a:schemeClr val="tx2"/>
              </a:solidFill>
              <a:latin typeface="Verdana" panose="020B0604030504040204" pitchFamily="34" charset="0"/>
            </a:endParaRPr>
          </a:p>
          <a:p>
            <a:pPr algn="just"/>
            <a:r>
              <a:rPr lang="en-US" dirty="0">
                <a:solidFill>
                  <a:schemeClr val="tx2"/>
                </a:solidFill>
                <a:latin typeface="Verdana" panose="020B0604030504040204" pitchFamily="34" charset="0"/>
              </a:rPr>
              <a:t>20. Reconciliation of Ledger balances as per books and GST Portal</a:t>
            </a:r>
          </a:p>
          <a:p>
            <a:pPr algn="just"/>
            <a:endParaRPr lang="en-US" dirty="0">
              <a:solidFill>
                <a:schemeClr val="tx2"/>
              </a:solidFill>
              <a:latin typeface="Verdana" panose="020B0604030504040204" pitchFamily="34" charset="0"/>
            </a:endParaRPr>
          </a:p>
          <a:p>
            <a:pPr algn="just"/>
            <a:r>
              <a:rPr lang="en-US" dirty="0">
                <a:solidFill>
                  <a:schemeClr val="tx2"/>
                </a:solidFill>
                <a:latin typeface="Verdana" panose="020B0604030504040204" pitchFamily="34" charset="0"/>
              </a:rPr>
              <a:t>21. Requirement of Reversal u/r 37 – Non-payment to suppliers within 180 days</a:t>
            </a:r>
          </a:p>
          <a:p>
            <a:pPr algn="just"/>
            <a:endParaRPr lang="en-US" dirty="0">
              <a:solidFill>
                <a:schemeClr val="tx2"/>
              </a:solidFill>
              <a:latin typeface="Verdana" panose="020B0604030504040204" pitchFamily="34" charset="0"/>
            </a:endParaRPr>
          </a:p>
          <a:p>
            <a:pPr algn="just"/>
            <a:r>
              <a:rPr lang="en-US" b="1" dirty="0">
                <a:solidFill>
                  <a:schemeClr val="tx2"/>
                </a:solidFill>
                <a:latin typeface="Verdana" panose="020B0604030504040204" pitchFamily="34" charset="0"/>
              </a:rPr>
              <a:t>22. Calculation of interest for delayed payment on account of reverse charge provisions</a:t>
            </a:r>
          </a:p>
          <a:p>
            <a:pPr algn="just"/>
            <a:endParaRPr lang="en-US" dirty="0">
              <a:solidFill>
                <a:schemeClr val="tx2"/>
              </a:solidFill>
              <a:latin typeface="Verdana" panose="020B0604030504040204" pitchFamily="34" charset="0"/>
            </a:endParaRPr>
          </a:p>
          <a:p>
            <a:pPr algn="just"/>
            <a:r>
              <a:rPr lang="en-US" b="1" dirty="0">
                <a:solidFill>
                  <a:schemeClr val="tx2"/>
                </a:solidFill>
                <a:latin typeface="Verdana" panose="020B0604030504040204" pitchFamily="34" charset="0"/>
              </a:rPr>
              <a:t>23. Apropos Rule 37A, starting the process of taking ITC even on party not filing GSTR-3B</a:t>
            </a:r>
          </a:p>
          <a:p>
            <a:pPr algn="just"/>
            <a:endParaRPr lang="en-US" dirty="0">
              <a:solidFill>
                <a:schemeClr val="tx2"/>
              </a:solidFill>
              <a:latin typeface="Verdana" panose="020B0604030504040204" pitchFamily="34" charset="0"/>
            </a:endParaRPr>
          </a:p>
          <a:p>
            <a:pPr algn="just"/>
            <a:r>
              <a:rPr lang="en-US" b="1" dirty="0">
                <a:solidFill>
                  <a:schemeClr val="tx2"/>
                </a:solidFill>
                <a:latin typeface="Verdana" panose="020B0604030504040204" pitchFamily="34" charset="0"/>
              </a:rPr>
              <a:t>24. Compliance of GST Cr/Dr Notes linking with Original Invoices</a:t>
            </a:r>
          </a:p>
          <a:p>
            <a:pPr algn="just"/>
            <a:endParaRPr lang="en-US" dirty="0">
              <a:solidFill>
                <a:schemeClr val="tx2"/>
              </a:solidFill>
              <a:latin typeface="Verdana" panose="020B0604030504040204" pitchFamily="34" charset="0"/>
            </a:endParaRPr>
          </a:p>
          <a:p>
            <a:pPr algn="just"/>
            <a:r>
              <a:rPr lang="en-US" b="1" dirty="0">
                <a:solidFill>
                  <a:schemeClr val="tx2"/>
                </a:solidFill>
                <a:latin typeface="Verdana" panose="020B0604030504040204" pitchFamily="34" charset="0"/>
              </a:rPr>
              <a:t>25. Preparing all Commercial CNs with agreement incase not already made</a:t>
            </a:r>
          </a:p>
          <a:p>
            <a:pPr algn="just"/>
            <a:endParaRPr lang="en-US" dirty="0">
              <a:solidFill>
                <a:schemeClr val="tx2"/>
              </a:solidFill>
              <a:latin typeface="Verdana" panose="020B0604030504040204" pitchFamily="34" charset="0"/>
            </a:endParaRPr>
          </a:p>
          <a:p>
            <a:pPr algn="just"/>
            <a:r>
              <a:rPr lang="en-US" dirty="0">
                <a:solidFill>
                  <a:schemeClr val="tx2"/>
                </a:solidFill>
                <a:latin typeface="Verdana" panose="020B0604030504040204" pitchFamily="34" charset="0"/>
              </a:rPr>
              <a:t>26. Balance Sheet GST Issues-</a:t>
            </a:r>
          </a:p>
          <a:p>
            <a:pPr algn="just"/>
            <a:r>
              <a:rPr lang="en-US" dirty="0">
                <a:solidFill>
                  <a:schemeClr val="tx2"/>
                </a:solidFill>
                <a:latin typeface="Verdana" panose="020B0604030504040204" pitchFamily="34" charset="0"/>
              </a:rPr>
              <a:t>A. Tax Liability for Advance</a:t>
            </a:r>
          </a:p>
          <a:p>
            <a:pPr algn="just"/>
            <a:r>
              <a:rPr lang="en-US" dirty="0">
                <a:solidFill>
                  <a:schemeClr val="tx2"/>
                </a:solidFill>
                <a:latin typeface="Verdana" panose="020B0604030504040204" pitchFamily="34" charset="0"/>
              </a:rPr>
              <a:t>B. GST on Sale of Fixed Assets</a:t>
            </a:r>
          </a:p>
        </p:txBody>
      </p:sp>
      <p:sp>
        <p:nvSpPr>
          <p:cNvPr id="8" name="object 3"/>
          <p:cNvSpPr txBox="1">
            <a:spLocks/>
          </p:cNvSpPr>
          <p:nvPr/>
        </p:nvSpPr>
        <p:spPr>
          <a:xfrm>
            <a:off x="749739" y="76200"/>
            <a:ext cx="10146861" cy="461665"/>
          </a:xfrm>
          <a:prstGeom prst="rect">
            <a:avLst/>
          </a:prstGeom>
        </p:spPr>
        <p:txBody>
          <a:bodyPr vert="horz" wrap="square" lIns="0" tIns="0" rIns="0" bIns="0" rtlCol="0">
            <a:spAutoFit/>
          </a:bodyPr>
          <a:lstStyle>
            <a:lvl1pPr>
              <a:defRPr sz="2800" b="1" i="0">
                <a:solidFill>
                  <a:srgbClr val="ED1A3A"/>
                </a:solidFill>
                <a:latin typeface="Trebuchet MS"/>
                <a:ea typeface="+mj-ea"/>
                <a:cs typeface="Trebuchet MS"/>
              </a:defRPr>
            </a:lvl1pPr>
          </a:lstStyle>
          <a:p>
            <a:r>
              <a:rPr lang="en-IN" sz="3000" i="0" u="none" strike="noStrike" baseline="0" dirty="0">
                <a:solidFill>
                  <a:srgbClr val="FF0000"/>
                </a:solidFill>
                <a:latin typeface="+mj-lt"/>
              </a:rPr>
              <a:t>GST Year end Compliances </a:t>
            </a:r>
          </a:p>
        </p:txBody>
      </p:sp>
      <p:pic>
        <p:nvPicPr>
          <p:cNvPr id="7" name="Picture 2" descr="C:\Users\JAV1\Desktop\IMG-20160706-WA0009.jpg">
            <a:extLst>
              <a:ext uri="{FF2B5EF4-FFF2-40B4-BE49-F238E27FC236}">
                <a16:creationId xmlns:a16="http://schemas.microsoft.com/office/drawing/2014/main" id="{304DF3C7-4834-4947-A9C1-AA969F7B569E}"/>
              </a:ext>
            </a:extLst>
          </p:cNvPr>
          <p:cNvPicPr>
            <a:picLocks noChangeAspect="1" noChangeArrowheads="1"/>
          </p:cNvPicPr>
          <p:nvPr/>
        </p:nvPicPr>
        <p:blipFill>
          <a:blip r:embed="rId3"/>
          <a:srcRect/>
          <a:stretch>
            <a:fillRect/>
          </a:stretch>
        </p:blipFill>
        <p:spPr bwMode="auto">
          <a:xfrm>
            <a:off x="10896600" y="1"/>
            <a:ext cx="1295400" cy="435576"/>
          </a:xfrm>
          <a:prstGeom prst="rect">
            <a:avLst/>
          </a:prstGeom>
          <a:noFill/>
        </p:spPr>
      </p:pic>
    </p:spTree>
    <p:extLst>
      <p:ext uri="{BB962C8B-B14F-4D97-AF65-F5344CB8AC3E}">
        <p14:creationId xmlns:p14="http://schemas.microsoft.com/office/powerpoint/2010/main" val="880636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2"/>
          <p:cNvSpPr/>
          <p:nvPr/>
        </p:nvSpPr>
        <p:spPr>
          <a:xfrm>
            <a:off x="5731" y="0"/>
            <a:ext cx="12186269" cy="6858000"/>
          </a:xfrm>
          <a:prstGeom prst="rect">
            <a:avLst/>
          </a:prstGeom>
          <a:blipFill>
            <a:blip r:embed="rId2" cstate="print"/>
            <a:stretch>
              <a:fillRect/>
            </a:stretch>
          </a:blipFill>
        </p:spPr>
        <p:txBody>
          <a:bodyPr wrap="square" lIns="0" tIns="0" rIns="0" bIns="0" rtlCol="0"/>
          <a:lstStyle/>
          <a:p>
            <a:endParaRPr dirty="0"/>
          </a:p>
        </p:txBody>
      </p:sp>
      <p:sp>
        <p:nvSpPr>
          <p:cNvPr id="2" name="TextBox 1"/>
          <p:cNvSpPr txBox="1"/>
          <p:nvPr/>
        </p:nvSpPr>
        <p:spPr>
          <a:xfrm>
            <a:off x="228600" y="673099"/>
            <a:ext cx="11811000" cy="1477328"/>
          </a:xfrm>
          <a:prstGeom prst="rect">
            <a:avLst/>
          </a:prstGeom>
          <a:noFill/>
        </p:spPr>
        <p:txBody>
          <a:bodyPr wrap="square" rtlCol="0">
            <a:spAutoFit/>
          </a:bodyPr>
          <a:lstStyle/>
          <a:p>
            <a:pPr algn="just"/>
            <a:r>
              <a:rPr lang="en-US" dirty="0">
                <a:solidFill>
                  <a:schemeClr val="tx2"/>
                </a:solidFill>
                <a:latin typeface="Verdana" panose="020B0604030504040204" pitchFamily="34" charset="0"/>
              </a:rPr>
              <a:t>27. RC Scrutiny for change in APOB/PPOB or any other changes</a:t>
            </a:r>
          </a:p>
          <a:p>
            <a:pPr algn="just"/>
            <a:endParaRPr lang="en-US" dirty="0">
              <a:solidFill>
                <a:schemeClr val="tx2"/>
              </a:solidFill>
              <a:latin typeface="Verdana" panose="020B0604030504040204" pitchFamily="34" charset="0"/>
            </a:endParaRPr>
          </a:p>
          <a:p>
            <a:pPr algn="just"/>
            <a:r>
              <a:rPr lang="en-US" b="1" dirty="0">
                <a:solidFill>
                  <a:schemeClr val="tx2"/>
                </a:solidFill>
                <a:latin typeface="Verdana" panose="020B0604030504040204" pitchFamily="34" charset="0"/>
              </a:rPr>
              <a:t>28. Rectify transactions wherein Cross charge has been done to route through ISD</a:t>
            </a:r>
          </a:p>
          <a:p>
            <a:pPr algn="just"/>
            <a:endParaRPr lang="en-US" dirty="0">
              <a:solidFill>
                <a:schemeClr val="tx2"/>
              </a:solidFill>
              <a:latin typeface="Verdana" panose="020B0604030504040204" pitchFamily="34" charset="0"/>
            </a:endParaRPr>
          </a:p>
          <a:p>
            <a:pPr algn="just"/>
            <a:r>
              <a:rPr lang="en-US" b="1" dirty="0">
                <a:solidFill>
                  <a:schemeClr val="tx2"/>
                </a:solidFill>
                <a:latin typeface="Verdana" panose="020B0604030504040204" pitchFamily="34" charset="0"/>
              </a:rPr>
              <a:t>29. Start Netting off CNs with 4A(5) in GSTR 3B incase not done from past periods</a:t>
            </a:r>
          </a:p>
        </p:txBody>
      </p:sp>
      <p:sp>
        <p:nvSpPr>
          <p:cNvPr id="8" name="object 3"/>
          <p:cNvSpPr txBox="1">
            <a:spLocks/>
          </p:cNvSpPr>
          <p:nvPr/>
        </p:nvSpPr>
        <p:spPr>
          <a:xfrm>
            <a:off x="749739" y="76200"/>
            <a:ext cx="10146861" cy="461665"/>
          </a:xfrm>
          <a:prstGeom prst="rect">
            <a:avLst/>
          </a:prstGeom>
        </p:spPr>
        <p:txBody>
          <a:bodyPr vert="horz" wrap="square" lIns="0" tIns="0" rIns="0" bIns="0" rtlCol="0">
            <a:spAutoFit/>
          </a:bodyPr>
          <a:lstStyle>
            <a:lvl1pPr>
              <a:defRPr sz="2800" b="1" i="0">
                <a:solidFill>
                  <a:srgbClr val="ED1A3A"/>
                </a:solidFill>
                <a:latin typeface="Trebuchet MS"/>
                <a:ea typeface="+mj-ea"/>
                <a:cs typeface="Trebuchet MS"/>
              </a:defRPr>
            </a:lvl1pPr>
          </a:lstStyle>
          <a:p>
            <a:r>
              <a:rPr lang="en-IN" sz="3000" i="0" u="none" strike="noStrike" baseline="0" dirty="0">
                <a:solidFill>
                  <a:srgbClr val="FF0000"/>
                </a:solidFill>
                <a:latin typeface="+mj-lt"/>
              </a:rPr>
              <a:t>GST Year end Compliances </a:t>
            </a:r>
          </a:p>
        </p:txBody>
      </p:sp>
      <p:pic>
        <p:nvPicPr>
          <p:cNvPr id="7" name="Picture 2" descr="C:\Users\JAV1\Desktop\IMG-20160706-WA0009.jpg">
            <a:extLst>
              <a:ext uri="{FF2B5EF4-FFF2-40B4-BE49-F238E27FC236}">
                <a16:creationId xmlns:a16="http://schemas.microsoft.com/office/drawing/2014/main" id="{304DF3C7-4834-4947-A9C1-AA969F7B569E}"/>
              </a:ext>
            </a:extLst>
          </p:cNvPr>
          <p:cNvPicPr>
            <a:picLocks noChangeAspect="1" noChangeArrowheads="1"/>
          </p:cNvPicPr>
          <p:nvPr/>
        </p:nvPicPr>
        <p:blipFill>
          <a:blip r:embed="rId3"/>
          <a:srcRect/>
          <a:stretch>
            <a:fillRect/>
          </a:stretch>
        </p:blipFill>
        <p:spPr bwMode="auto">
          <a:xfrm>
            <a:off x="10896600" y="1"/>
            <a:ext cx="1295400" cy="435576"/>
          </a:xfrm>
          <a:prstGeom prst="rect">
            <a:avLst/>
          </a:prstGeom>
          <a:noFill/>
        </p:spPr>
      </p:pic>
    </p:spTree>
    <p:extLst>
      <p:ext uri="{BB962C8B-B14F-4D97-AF65-F5344CB8AC3E}">
        <p14:creationId xmlns:p14="http://schemas.microsoft.com/office/powerpoint/2010/main" val="36558622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12186269" cy="6022201"/>
          </a:xfrm>
          <a:prstGeom prst="rect">
            <a:avLst/>
          </a:prstGeom>
          <a:blipFill>
            <a:blip r:embed="rId3" cstate="print"/>
            <a:stretch>
              <a:fillRect/>
            </a:stretch>
          </a:blipFill>
        </p:spPr>
        <p:txBody>
          <a:bodyPr wrap="square" lIns="0" tIns="0" rIns="0" bIns="0" rtlCol="0"/>
          <a:lstStyle/>
          <a:p>
            <a:endParaRPr dirty="0"/>
          </a:p>
        </p:txBody>
      </p:sp>
      <p:sp>
        <p:nvSpPr>
          <p:cNvPr id="3" name="object 3"/>
          <p:cNvSpPr txBox="1"/>
          <p:nvPr/>
        </p:nvSpPr>
        <p:spPr>
          <a:xfrm>
            <a:off x="381000" y="685800"/>
            <a:ext cx="10756900" cy="769441"/>
          </a:xfrm>
          <a:prstGeom prst="rect">
            <a:avLst/>
          </a:prstGeom>
        </p:spPr>
        <p:txBody>
          <a:bodyPr vert="horz" wrap="square" lIns="0" tIns="0" rIns="0" bIns="0" rtlCol="0">
            <a:spAutoFit/>
          </a:bodyPr>
          <a:lstStyle/>
          <a:p>
            <a:pPr marL="12700" algn="ctr">
              <a:lnSpc>
                <a:spcPct val="100000"/>
              </a:lnSpc>
            </a:pPr>
            <a:r>
              <a:rPr lang="en-US" sz="5000" b="1" spc="-5" dirty="0">
                <a:solidFill>
                  <a:schemeClr val="accent2">
                    <a:lumMod val="75000"/>
                  </a:schemeClr>
                </a:solidFill>
                <a:latin typeface="Trebuchet MS"/>
                <a:cs typeface="Trebuchet MS"/>
              </a:rPr>
              <a:t>THANK YOU</a:t>
            </a:r>
          </a:p>
        </p:txBody>
      </p:sp>
      <p:sp>
        <p:nvSpPr>
          <p:cNvPr id="4" name="object 4"/>
          <p:cNvSpPr txBox="1"/>
          <p:nvPr/>
        </p:nvSpPr>
        <p:spPr>
          <a:xfrm>
            <a:off x="762000" y="2286000"/>
            <a:ext cx="10744708" cy="3526606"/>
          </a:xfrm>
          <a:prstGeom prst="rect">
            <a:avLst/>
          </a:prstGeom>
        </p:spPr>
        <p:txBody>
          <a:bodyPr vert="horz" wrap="square" lIns="0" tIns="0" rIns="0" bIns="0" rtlCol="0">
            <a:spAutoFit/>
          </a:bodyPr>
          <a:lstStyle/>
          <a:p>
            <a:pPr marL="12700" marR="2142490" algn="r">
              <a:lnSpc>
                <a:spcPts val="2540"/>
              </a:lnSpc>
              <a:spcBef>
                <a:spcPts val="2330"/>
              </a:spcBef>
            </a:pPr>
            <a:endParaRPr lang="en-US" sz="4000" b="1" spc="-15" dirty="0">
              <a:solidFill>
                <a:srgbClr val="FFFFFF"/>
              </a:solidFill>
              <a:latin typeface="Trebuchet MS"/>
              <a:cs typeface="Trebuchet MS"/>
            </a:endParaRPr>
          </a:p>
          <a:p>
            <a:pPr marL="12700" algn="r">
              <a:lnSpc>
                <a:spcPts val="2470"/>
              </a:lnSpc>
            </a:pPr>
            <a:endParaRPr lang="en-US" sz="2200" b="1" spc="-20" dirty="0">
              <a:solidFill>
                <a:srgbClr val="FFFFFF"/>
              </a:solidFill>
              <a:latin typeface="Trebuchet MS"/>
              <a:cs typeface="Trebuchet MS"/>
              <a:hlinkClick r:id="rId4"/>
            </a:endParaRPr>
          </a:p>
          <a:p>
            <a:pPr marL="12700" algn="r">
              <a:lnSpc>
                <a:spcPts val="2470"/>
              </a:lnSpc>
            </a:pPr>
            <a:r>
              <a:rPr sz="2000" b="1" spc="-20" dirty="0">
                <a:solidFill>
                  <a:srgbClr val="FFFFFF"/>
                </a:solidFill>
                <a:latin typeface="Trebuchet MS"/>
                <a:cs typeface="Trebuchet MS"/>
                <a:hlinkClick r:id="rId4"/>
              </a:rPr>
              <a:t>E-</a:t>
            </a:r>
            <a:r>
              <a:rPr sz="2000" b="1" spc="-15" dirty="0">
                <a:solidFill>
                  <a:srgbClr val="FFFFFF"/>
                </a:solidFill>
                <a:latin typeface="Trebuchet MS"/>
                <a:cs typeface="Trebuchet MS"/>
                <a:hlinkClick r:id="rId4"/>
              </a:rPr>
              <a:t>m</a:t>
            </a:r>
            <a:r>
              <a:rPr sz="2000" b="1" spc="-10" dirty="0">
                <a:solidFill>
                  <a:srgbClr val="FFFFFF"/>
                </a:solidFill>
                <a:latin typeface="Trebuchet MS"/>
                <a:cs typeface="Trebuchet MS"/>
                <a:hlinkClick r:id="rId4"/>
              </a:rPr>
              <a:t>ail</a:t>
            </a:r>
            <a:r>
              <a:rPr sz="2000" b="1" spc="-15" dirty="0">
                <a:solidFill>
                  <a:srgbClr val="FFFFFF"/>
                </a:solidFill>
                <a:latin typeface="Trebuchet MS"/>
                <a:cs typeface="Trebuchet MS"/>
                <a:hlinkClick r:id="rId4"/>
              </a:rPr>
              <a:t>-</a:t>
            </a:r>
            <a:endParaRPr lang="en-US" sz="2000" b="1" spc="-15" dirty="0">
              <a:solidFill>
                <a:srgbClr val="FFFFFF"/>
              </a:solidFill>
              <a:latin typeface="Trebuchet MS"/>
              <a:cs typeface="Trebuchet MS"/>
              <a:hlinkClick r:id="rId4"/>
            </a:endParaRPr>
          </a:p>
          <a:p>
            <a:pPr marL="12700" algn="r">
              <a:lnSpc>
                <a:spcPts val="2470"/>
              </a:lnSpc>
            </a:pPr>
            <a:r>
              <a:rPr lang="en-US" sz="2000" b="1" spc="-15" dirty="0">
                <a:solidFill>
                  <a:srgbClr val="FFFFFF"/>
                </a:solidFill>
                <a:latin typeface="Trebuchet MS"/>
                <a:cs typeface="Trebuchet MS"/>
                <a:hlinkClick r:id="rId5"/>
              </a:rPr>
              <a:t>Vivek.jalan@taxconnect.co.in</a:t>
            </a:r>
            <a:r>
              <a:rPr lang="en-US" sz="2000" b="1" spc="-15" dirty="0">
                <a:solidFill>
                  <a:srgbClr val="FFFFFF"/>
                </a:solidFill>
                <a:latin typeface="Trebuchet MS"/>
                <a:cs typeface="Trebuchet MS"/>
              </a:rPr>
              <a:t> </a:t>
            </a:r>
          </a:p>
          <a:p>
            <a:pPr marL="12700" algn="r">
              <a:lnSpc>
                <a:spcPts val="2470"/>
              </a:lnSpc>
            </a:pPr>
            <a:endParaRPr lang="en-US" sz="2000" b="1" spc="-15" dirty="0">
              <a:solidFill>
                <a:srgbClr val="FFFFFF"/>
              </a:solidFill>
              <a:latin typeface="Trebuchet MS"/>
              <a:cs typeface="Trebuchet MS"/>
            </a:endParaRPr>
          </a:p>
          <a:p>
            <a:pPr marL="12700" algn="r">
              <a:lnSpc>
                <a:spcPts val="2470"/>
              </a:lnSpc>
            </a:pPr>
            <a:r>
              <a:rPr lang="en-US" sz="2000" b="1" u="sng" spc="-15" dirty="0">
                <a:solidFill>
                  <a:srgbClr val="FFFFFF"/>
                </a:solidFill>
                <a:latin typeface="Trebuchet MS"/>
                <a:cs typeface="Trebuchet MS"/>
              </a:rPr>
              <a:t>Call:</a:t>
            </a:r>
          </a:p>
          <a:p>
            <a:pPr marL="12700" algn="r">
              <a:lnSpc>
                <a:spcPts val="2470"/>
              </a:lnSpc>
            </a:pPr>
            <a:r>
              <a:rPr lang="en-US" sz="2000" b="1" spc="-15" dirty="0">
                <a:solidFill>
                  <a:srgbClr val="FFFFFF"/>
                </a:solidFill>
                <a:latin typeface="Trebuchet MS"/>
                <a:cs typeface="Trebuchet MS"/>
              </a:rPr>
              <a:t>+91 98315 94980</a:t>
            </a:r>
          </a:p>
          <a:p>
            <a:pPr marL="12700" algn="r">
              <a:lnSpc>
                <a:spcPts val="2470"/>
              </a:lnSpc>
            </a:pPr>
            <a:endParaRPr lang="en-US" sz="2000" b="1" spc="-15" dirty="0">
              <a:solidFill>
                <a:srgbClr val="FFFFFF"/>
              </a:solidFill>
              <a:latin typeface="Trebuchet MS"/>
              <a:cs typeface="Trebuchet MS"/>
            </a:endParaRPr>
          </a:p>
          <a:p>
            <a:pPr marL="12700" algn="r">
              <a:lnSpc>
                <a:spcPts val="2470"/>
              </a:lnSpc>
            </a:pPr>
            <a:endParaRPr lang="en-US" sz="2000" b="1" spc="-15" dirty="0">
              <a:solidFill>
                <a:srgbClr val="FFFFFF"/>
              </a:solidFill>
              <a:latin typeface="Trebuchet MS"/>
              <a:cs typeface="Trebuchet MS"/>
            </a:endParaRPr>
          </a:p>
          <a:p>
            <a:pPr marL="12700" algn="ctr">
              <a:lnSpc>
                <a:spcPts val="2470"/>
              </a:lnSpc>
            </a:pPr>
            <a:r>
              <a:rPr lang="en-IN" sz="2000" b="1" dirty="0">
                <a:solidFill>
                  <a:schemeClr val="tx2"/>
                </a:solidFill>
                <a:latin typeface="Trebuchet MS"/>
                <a:cs typeface="Trebuchet MS"/>
              </a:rPr>
              <a:t>[ MUMBAI	BANGALORE	 KOLKATA 	DELHI]	</a:t>
            </a:r>
          </a:p>
          <a:p>
            <a:pPr marL="12700" algn="r">
              <a:lnSpc>
                <a:spcPts val="2470"/>
              </a:lnSpc>
            </a:pPr>
            <a:endParaRPr sz="2000" dirty="0">
              <a:latin typeface="Trebuchet MS"/>
              <a:cs typeface="Trebuchet MS"/>
            </a:endParaRPr>
          </a:p>
        </p:txBody>
      </p:sp>
      <p:sp>
        <p:nvSpPr>
          <p:cNvPr id="6" name="object 3"/>
          <p:cNvSpPr txBox="1"/>
          <p:nvPr/>
        </p:nvSpPr>
        <p:spPr>
          <a:xfrm>
            <a:off x="381000" y="-531961"/>
            <a:ext cx="8458200" cy="5103961"/>
          </a:xfrm>
          <a:prstGeom prst="rect">
            <a:avLst/>
          </a:prstGeom>
        </p:spPr>
        <p:txBody>
          <a:bodyPr vert="horz" wrap="square" lIns="0" tIns="0" rIns="0" bIns="0" rtlCol="0">
            <a:spAutoFit/>
          </a:bodyPr>
          <a:lstStyle/>
          <a:p>
            <a:pPr marL="12700" algn="ctr">
              <a:lnSpc>
                <a:spcPct val="100000"/>
              </a:lnSpc>
            </a:pPr>
            <a:endParaRPr lang="en-US" sz="5000" b="1" spc="-5" dirty="0">
              <a:solidFill>
                <a:schemeClr val="accent2">
                  <a:lumMod val="75000"/>
                </a:schemeClr>
              </a:solidFill>
              <a:latin typeface="Trebuchet MS"/>
              <a:cs typeface="Trebuchet MS"/>
            </a:endParaRPr>
          </a:p>
          <a:p>
            <a:pPr marL="12700" algn="ctr">
              <a:lnSpc>
                <a:spcPct val="100000"/>
              </a:lnSpc>
            </a:pPr>
            <a:endParaRPr lang="en-US" sz="4000" b="1" spc="-5" dirty="0">
              <a:solidFill>
                <a:schemeClr val="accent2">
                  <a:lumMod val="75000"/>
                </a:schemeClr>
              </a:solidFill>
              <a:latin typeface="Trebuchet MS"/>
              <a:cs typeface="Trebuchet MS"/>
            </a:endParaRPr>
          </a:p>
          <a:p>
            <a:pPr marL="12700" algn="ctr">
              <a:lnSpc>
                <a:spcPct val="100000"/>
              </a:lnSpc>
            </a:pPr>
            <a:endParaRPr lang="en-US" sz="4000" b="1" spc="-5" dirty="0">
              <a:solidFill>
                <a:schemeClr val="accent2">
                  <a:lumMod val="75000"/>
                </a:schemeClr>
              </a:solidFill>
              <a:latin typeface="Trebuchet MS"/>
              <a:cs typeface="Trebuchet MS"/>
            </a:endParaRPr>
          </a:p>
          <a:p>
            <a:pPr marL="12700" algn="ctr">
              <a:lnSpc>
                <a:spcPct val="100000"/>
              </a:lnSpc>
            </a:pPr>
            <a:endParaRPr lang="en-US" sz="4000" b="1" spc="-5" dirty="0">
              <a:solidFill>
                <a:schemeClr val="accent2">
                  <a:lumMod val="75000"/>
                </a:schemeClr>
              </a:solidFill>
              <a:latin typeface="Trebuchet MS"/>
              <a:cs typeface="Trebuchet MS"/>
            </a:endParaRPr>
          </a:p>
          <a:p>
            <a:pPr marL="12700" algn="ctr">
              <a:lnSpc>
                <a:spcPct val="100000"/>
              </a:lnSpc>
            </a:pPr>
            <a:endParaRPr lang="en-US" sz="4000" b="1" spc="-5" dirty="0">
              <a:solidFill>
                <a:schemeClr val="accent2">
                  <a:lumMod val="75000"/>
                </a:schemeClr>
              </a:solidFill>
              <a:latin typeface="Trebuchet MS"/>
              <a:cs typeface="Trebuchet MS"/>
            </a:endParaRPr>
          </a:p>
          <a:p>
            <a:pPr marL="12700" algn="ctr">
              <a:lnSpc>
                <a:spcPct val="100000"/>
              </a:lnSpc>
            </a:pPr>
            <a:endParaRPr lang="en-US" sz="4000" b="1" spc="-5" dirty="0">
              <a:solidFill>
                <a:schemeClr val="accent2">
                  <a:lumMod val="75000"/>
                </a:schemeClr>
              </a:solidFill>
              <a:latin typeface="Trebuchet MS"/>
              <a:cs typeface="Trebuchet MS"/>
            </a:endParaRPr>
          </a:p>
          <a:p>
            <a:pPr marL="12700">
              <a:lnSpc>
                <a:spcPts val="2470"/>
              </a:lnSpc>
            </a:pPr>
            <a:r>
              <a:rPr lang="en-US" sz="4000" b="1" spc="-20" dirty="0">
                <a:solidFill>
                  <a:schemeClr val="accent2">
                    <a:lumMod val="75000"/>
                  </a:schemeClr>
                </a:solidFill>
                <a:latin typeface="Trebuchet MS"/>
                <a:cs typeface="Trebuchet MS"/>
              </a:rPr>
              <a:t>Vivek Jalan </a:t>
            </a:r>
          </a:p>
          <a:p>
            <a:pPr marL="12700">
              <a:lnSpc>
                <a:spcPts val="2470"/>
              </a:lnSpc>
            </a:pPr>
            <a:r>
              <a:rPr lang="en-US" sz="2000" b="1" spc="-20" dirty="0">
                <a:solidFill>
                  <a:schemeClr val="accent2">
                    <a:lumMod val="75000"/>
                  </a:schemeClr>
                </a:solidFill>
                <a:latin typeface="Trebuchet MS"/>
                <a:cs typeface="Trebuchet MS"/>
              </a:rPr>
              <a:t>[FCA, LL.M (Constitutional Law), LL.B, </a:t>
            </a:r>
            <a:r>
              <a:rPr lang="en-US" sz="2000" b="1" spc="-20" dirty="0" err="1">
                <a:solidFill>
                  <a:schemeClr val="accent2">
                    <a:lumMod val="75000"/>
                  </a:schemeClr>
                </a:solidFill>
                <a:latin typeface="Trebuchet MS"/>
                <a:cs typeface="Trebuchet MS"/>
              </a:rPr>
              <a:t>B.Com</a:t>
            </a:r>
            <a:r>
              <a:rPr lang="en-US" sz="2000" b="1" spc="-20" dirty="0">
                <a:solidFill>
                  <a:schemeClr val="accent2">
                    <a:lumMod val="75000"/>
                  </a:schemeClr>
                </a:solidFill>
                <a:latin typeface="Trebuchet MS"/>
                <a:cs typeface="Trebuchet MS"/>
              </a:rPr>
              <a:t> (H)]</a:t>
            </a:r>
          </a:p>
          <a:p>
            <a:pPr marL="12700" algn="ctr">
              <a:lnSpc>
                <a:spcPct val="100000"/>
              </a:lnSpc>
            </a:pPr>
            <a:endParaRPr lang="en-US" sz="4000" b="1" spc="-5" dirty="0">
              <a:solidFill>
                <a:schemeClr val="accent2">
                  <a:lumMod val="75000"/>
                </a:schemeClr>
              </a:solidFill>
              <a:latin typeface="Trebuchet MS"/>
              <a:cs typeface="Trebuchet MS"/>
            </a:endParaRPr>
          </a:p>
        </p:txBody>
      </p:sp>
      <p:pic>
        <p:nvPicPr>
          <p:cNvPr id="10" name="Picture 9">
            <a:extLst>
              <a:ext uri="{FF2B5EF4-FFF2-40B4-BE49-F238E27FC236}">
                <a16:creationId xmlns:a16="http://schemas.microsoft.com/office/drawing/2014/main" id="{E63B40FF-3EA0-4BE9-82F8-E8B4FA2B819B}"/>
              </a:ext>
            </a:extLst>
          </p:cNvPr>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6373774" y="2155224"/>
            <a:ext cx="2033484" cy="431963"/>
          </a:xfrm>
          <a:prstGeom prst="rect">
            <a:avLst/>
          </a:prstGeom>
          <a:noFill/>
          <a:ln>
            <a:noFill/>
          </a:ln>
        </p:spPr>
      </p:pic>
      <p:pic>
        <p:nvPicPr>
          <p:cNvPr id="9" name="Picture 2" descr="C:\Users\JAV1\Desktop\IMG-20160706-WA0009.jpg">
            <a:extLst>
              <a:ext uri="{FF2B5EF4-FFF2-40B4-BE49-F238E27FC236}">
                <a16:creationId xmlns:a16="http://schemas.microsoft.com/office/drawing/2014/main" id="{D66971E7-CDDD-4A05-B3B9-086C6C0BE47D}"/>
              </a:ext>
            </a:extLst>
          </p:cNvPr>
          <p:cNvPicPr>
            <a:picLocks noChangeAspect="1" noChangeArrowheads="1"/>
          </p:cNvPicPr>
          <p:nvPr/>
        </p:nvPicPr>
        <p:blipFill>
          <a:blip r:embed="rId7"/>
          <a:srcRect/>
          <a:stretch>
            <a:fillRect/>
          </a:stretch>
        </p:blipFill>
        <p:spPr bwMode="auto">
          <a:xfrm>
            <a:off x="5082826" y="2155224"/>
            <a:ext cx="1295400" cy="435576"/>
          </a:xfrm>
          <a:prstGeom prst="rect">
            <a:avLst/>
          </a:prstGeom>
          <a:noFill/>
        </p:spPr>
      </p:pic>
      <p:pic>
        <p:nvPicPr>
          <p:cNvPr id="11" name="Picture 10" descr="Amrit Mahotsav on Twitter: &quot;Celebration gets going as we unveil the logo  for #AmritMahotsav and our hearts swell with pride and love for our country  quadrupled this Independence day. #MeraMaanMeraRashtragaan @kishanreddybjp  @arjunrammeghwal @">
            <a:extLst>
              <a:ext uri="{FF2B5EF4-FFF2-40B4-BE49-F238E27FC236}">
                <a16:creationId xmlns:a16="http://schemas.microsoft.com/office/drawing/2014/main" id="{2B9F1A4A-AB9E-49A5-AF6A-50C95808017E}"/>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657600" y="2155224"/>
            <a:ext cx="1425226" cy="43196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27240</TotalTime>
  <Words>1054</Words>
  <Application>Microsoft Office PowerPoint</Application>
  <PresentationFormat>Widescreen</PresentationFormat>
  <Paragraphs>111</Paragraphs>
  <Slides>8</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Book Antiqua</vt:lpstr>
      <vt:lpstr>Calibri</vt:lpstr>
      <vt:lpstr>Trebuchet MS</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Online2PDF.com</dc:creator>
  <cp:lastModifiedBy>Tax Connect Advisory Services</cp:lastModifiedBy>
  <cp:revision>3483</cp:revision>
  <cp:lastPrinted>2021-09-04T05:19:49Z</cp:lastPrinted>
  <dcterms:created xsi:type="dcterms:W3CDTF">2016-07-01T13:47:04Z</dcterms:created>
  <dcterms:modified xsi:type="dcterms:W3CDTF">2023-03-25T11:24:13Z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2016-07-01T00:00:00Z</vt:filetime>
  </property>
  <property fmtid="{D5CDD505-2E9C-101B-9397-08002B2CF9AE}" pid="3" name="LastSaved">
    <vt:filetime>2016-07-01T00:00:00Z</vt:filetime>
  </property>
</Properties>
</file>